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0"/>
  </p:notesMasterIdLst>
  <p:sldIdLst>
    <p:sldId id="256" r:id="rId2"/>
    <p:sldId id="257" r:id="rId3"/>
    <p:sldId id="311" r:id="rId4"/>
    <p:sldId id="260" r:id="rId5"/>
    <p:sldId id="313" r:id="rId6"/>
    <p:sldId id="264" r:id="rId7"/>
    <p:sldId id="309" r:id="rId8"/>
    <p:sldId id="259" r:id="rId9"/>
    <p:sldId id="262" r:id="rId10"/>
    <p:sldId id="389" r:id="rId11"/>
    <p:sldId id="261" r:id="rId12"/>
    <p:sldId id="263" r:id="rId13"/>
    <p:sldId id="448" r:id="rId14"/>
    <p:sldId id="268" r:id="rId15"/>
    <p:sldId id="266" r:id="rId16"/>
    <p:sldId id="387" r:id="rId17"/>
    <p:sldId id="386" r:id="rId18"/>
    <p:sldId id="388" r:id="rId19"/>
    <p:sldId id="279" r:id="rId20"/>
    <p:sldId id="278" r:id="rId21"/>
    <p:sldId id="274" r:id="rId22"/>
    <p:sldId id="283" r:id="rId23"/>
    <p:sldId id="285" r:id="rId24"/>
    <p:sldId id="300" r:id="rId25"/>
    <p:sldId id="446" r:id="rId26"/>
    <p:sldId id="449" r:id="rId27"/>
    <p:sldId id="306" r:id="rId28"/>
    <p:sldId id="301" r:id="rId29"/>
  </p:sldIdLst>
  <p:sldSz cx="12192000" cy="68580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jid taghyar" initials="mt" lastIdx="1" clrIdx="0">
    <p:extLst>
      <p:ext uri="{19B8F6BF-5375-455C-9EA6-DF929625EA0E}">
        <p15:presenceInfo xmlns:p15="http://schemas.microsoft.com/office/powerpoint/2012/main" userId="S-1-5-21-725345543-1682526488-839522115-887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50FA"/>
    <a:srgbClr val="D77963"/>
    <a:srgbClr val="E09684"/>
    <a:srgbClr val="C0504D"/>
    <a:srgbClr val="799FCD"/>
    <a:srgbClr val="EDC3B9"/>
    <a:srgbClr val="4F81BD"/>
    <a:srgbClr val="E4A394"/>
    <a:srgbClr val="FF7C80"/>
    <a:srgbClr val="F9C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96374" autoAdjust="0"/>
  </p:normalViewPr>
  <p:slideViewPr>
    <p:cSldViewPr>
      <p:cViewPr varScale="1">
        <p:scale>
          <a:sx n="111" d="100"/>
          <a:sy n="111" d="100"/>
        </p:scale>
        <p:origin x="420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.taghyar\Documents\&#1581;&#1602;%20&#1581;&#1590;&#1608;&#158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AF2-4B4F-95F2-460FA67FF31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AF2-4B4F-95F2-460FA67FF3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AF2-4B4F-95F2-460FA67FF31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6AF2-4B4F-95F2-460FA67FF31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6AF2-4B4F-95F2-460FA67FF31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6AF2-4B4F-95F2-460FA67FF31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6AF2-4B4F-95F2-460FA67FF3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Sheet1!$J$4:$J$10</c:f>
              <c:strCache>
                <c:ptCount val="7"/>
                <c:pt idx="0">
                  <c:v>شركت مديريت صنعت شوينده توسعه صنايع بهشهر(سهامي عام)</c:v>
                </c:pt>
                <c:pt idx="1">
                  <c:v>خانواده ماوائي</c:v>
                </c:pt>
                <c:pt idx="2">
                  <c:v>صندوق سرمايه گذاري مشترك توسعه بازارسرمايه</c:v>
                </c:pt>
                <c:pt idx="3">
                  <c:v>صندوق‌تثبيت‌بازارسرمايه</c:v>
                </c:pt>
                <c:pt idx="4">
                  <c:v>صندوق‌سرمايه‌گذاري‌.ا.ب‌.گروه‌توسعه‌بهشهر</c:v>
                </c:pt>
                <c:pt idx="5">
                  <c:v>ساير حقوقي </c:v>
                </c:pt>
                <c:pt idx="6">
                  <c:v>ساير حقيقي </c:v>
                </c:pt>
              </c:strCache>
            </c:strRef>
          </c:cat>
          <c:val>
            <c:numRef>
              <c:f>Sheet1!$K$4:$K$10</c:f>
              <c:numCache>
                <c:formatCode>#,##0</c:formatCode>
                <c:ptCount val="7"/>
                <c:pt idx="0">
                  <c:v>11555375011</c:v>
                </c:pt>
                <c:pt idx="1">
                  <c:v>757389992</c:v>
                </c:pt>
                <c:pt idx="2">
                  <c:v>587307391</c:v>
                </c:pt>
                <c:pt idx="3">
                  <c:v>358041038</c:v>
                </c:pt>
                <c:pt idx="4">
                  <c:v>261415171</c:v>
                </c:pt>
                <c:pt idx="5">
                  <c:v>1382962985</c:v>
                </c:pt>
                <c:pt idx="6">
                  <c:v>2897508412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6AF2-4B4F-95F2-460FA67FF31C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5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439404510609932"/>
          <c:y val="8.0543203098873375E-2"/>
          <c:w val="0.45605954893900674"/>
          <c:h val="0.838913317649709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B Nazanin" panose="00000400000000000000" pitchFamily="2" charset="-78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3430466294705491E-2"/>
          <c:y val="4.7591713795468935E-2"/>
          <c:w val="0.90012832849080804"/>
          <c:h val="0.75261567056923129"/>
        </c:manualLayout>
      </c:layout>
      <c:lineChart>
        <c:grouping val="standar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مقدار فروش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1.1209912646240841E-2"/>
                  <c:y val="-6.718819161186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8304976471540833E-2"/>
                      <c:h val="3.91512935952442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308-40CE-8B8E-54CD84458593}"/>
                </c:ext>
              </c:extLst>
            </c:dLbl>
            <c:dLbl>
              <c:idx val="1"/>
              <c:layout>
                <c:manualLayout>
                  <c:x val="-3.1387755409474277E-2"/>
                  <c:y val="-7.5586839557509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308-40CE-8B8E-54CD84458593}"/>
                </c:ext>
              </c:extLst>
            </c:dLbl>
            <c:dLbl>
              <c:idx val="2"/>
              <c:layout>
                <c:manualLayout>
                  <c:x val="-3.5871720467970603E-2"/>
                  <c:y val="-0.106381477895754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308-40CE-8B8E-54CD84458593}"/>
                </c:ext>
              </c:extLst>
            </c:dLbl>
            <c:dLbl>
              <c:idx val="3"/>
              <c:layout>
                <c:manualLayout>
                  <c:x val="-2.9893100389975502E-3"/>
                  <c:y val="-3.6393663490652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308-40CE-8B8E-54CD84458593}"/>
                </c:ext>
              </c:extLst>
            </c:dLbl>
            <c:dLbl>
              <c:idx val="4"/>
              <c:layout>
                <c:manualLayout>
                  <c:x val="1.4946550194987751E-3"/>
                  <c:y val="-2.79951257620405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308-40CE-8B8E-54CD8445859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Sheet1!$F$2:$J$2</c:f>
              <c:numCache>
                <c:formatCode>General</c:formatCode>
                <c:ptCount val="5"/>
                <c:pt idx="0">
                  <c:v>1400</c:v>
                </c:pt>
                <c:pt idx="1">
                  <c:v>1401</c:v>
                </c:pt>
                <c:pt idx="2">
                  <c:v>1402</c:v>
                </c:pt>
                <c:pt idx="3">
                  <c:v>1403</c:v>
                </c:pt>
                <c:pt idx="4">
                  <c:v>1404</c:v>
                </c:pt>
              </c:numCache>
            </c:numRef>
          </c:cat>
          <c:val>
            <c:numRef>
              <c:f>Sheet1!$F$3:$J$3</c:f>
              <c:numCache>
                <c:formatCode>#,##0</c:formatCode>
                <c:ptCount val="5"/>
                <c:pt idx="0">
                  <c:v>25056049</c:v>
                </c:pt>
                <c:pt idx="1">
                  <c:v>22266380</c:v>
                </c:pt>
                <c:pt idx="2">
                  <c:v>26648370</c:v>
                </c:pt>
                <c:pt idx="3">
                  <c:v>36226581</c:v>
                </c:pt>
                <c:pt idx="4" formatCode="_(\ #,##0_);[Red]_(\(#,##0\);_(\ &quot;-&quot;_);_(@_)">
                  <c:v>57212838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FD23-40ED-89E7-7962EB4974DD}"/>
            </c:ext>
          </c:extLst>
        </c:ser>
        <c:ser>
          <c:idx val="1"/>
          <c:order val="1"/>
          <c:tx>
            <c:strRef>
              <c:f>Sheet1!$B$4</c:f>
              <c:strCache>
                <c:ptCount val="1"/>
                <c:pt idx="0">
                  <c:v>بهاي تمام شده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1.0462585136491398E-2"/>
                  <c:y val="2.5195613185836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08-40CE-8B8E-54CD84458593}"/>
                </c:ext>
              </c:extLst>
            </c:dLbl>
            <c:dLbl>
              <c:idx val="1"/>
              <c:layout>
                <c:manualLayout>
                  <c:x val="7.4732750974938209E-3"/>
                  <c:y val="1.6797075457224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08-40CE-8B8E-54CD84458593}"/>
                </c:ext>
              </c:extLst>
            </c:dLbl>
            <c:dLbl>
              <c:idx val="2"/>
              <c:layout>
                <c:manualLayout>
                  <c:x val="8.9679301169926506E-3"/>
                  <c:y val="-1.026476086668807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308-40CE-8B8E-54CD84458593}"/>
                </c:ext>
              </c:extLst>
            </c:dLbl>
            <c:dLbl>
              <c:idx val="4"/>
              <c:layout>
                <c:manualLayout>
                  <c:x val="-8.9679301169927599E-3"/>
                  <c:y val="2.5195613185836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308-40CE-8B8E-54CD8445859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Sheet1!$F$2:$J$2</c:f>
              <c:numCache>
                <c:formatCode>General</c:formatCode>
                <c:ptCount val="5"/>
                <c:pt idx="0">
                  <c:v>1400</c:v>
                </c:pt>
                <c:pt idx="1">
                  <c:v>1401</c:v>
                </c:pt>
                <c:pt idx="2">
                  <c:v>1402</c:v>
                </c:pt>
                <c:pt idx="3">
                  <c:v>1403</c:v>
                </c:pt>
                <c:pt idx="4">
                  <c:v>1404</c:v>
                </c:pt>
              </c:numCache>
            </c:numRef>
          </c:cat>
          <c:val>
            <c:numRef>
              <c:f>Sheet1!$F$4:$J$4</c:f>
              <c:numCache>
                <c:formatCode>#,##0</c:formatCode>
                <c:ptCount val="5"/>
                <c:pt idx="0">
                  <c:v>21897449</c:v>
                </c:pt>
                <c:pt idx="1">
                  <c:v>21241394</c:v>
                </c:pt>
                <c:pt idx="2">
                  <c:v>22347701</c:v>
                </c:pt>
                <c:pt idx="3">
                  <c:v>28417360</c:v>
                </c:pt>
                <c:pt idx="4" formatCode="_(\ #,##0_);_(\(#,##0\);_(\ &quot;-&quot;_);_(@_)">
                  <c:v>44826396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FD23-40ED-89E7-7962EB4974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9846384"/>
        <c:axId val="1029846864"/>
      </c:lineChart>
      <c:catAx>
        <c:axId val="10298463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9846864"/>
        <c:crosses val="autoZero"/>
        <c:auto val="1"/>
        <c:lblAlgn val="ctr"/>
        <c:lblOffset val="100"/>
        <c:noMultiLvlLbl val="0"/>
      </c:catAx>
      <c:valAx>
        <c:axId val="1029846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9846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0.50059</cdr:x>
      <cdr:y>0.60206</cdr:y>
    </cdr:from>
    <cdr:to>
      <cdr:x>0.61708</cdr:x>
      <cdr:y>0.67848</cdr:y>
    </cdr:to>
    <cdr:sp macro="" textlink="">
      <cdr:nvSpPr>
        <cdr:cNvPr id="2" name="Arrow: Right 1">
          <a:extLst xmlns:a="http://schemas.openxmlformats.org/drawingml/2006/main">
            <a:ext uri="{FF2B5EF4-FFF2-40B4-BE49-F238E27FC236}">
              <a16:creationId xmlns:a16="http://schemas.microsoft.com/office/drawing/2014/main" id="{C7960DB7-DAB5-0D82-120E-9249271804E5}"/>
            </a:ext>
          </a:extLst>
        </cdr:cNvPr>
        <cdr:cNvSpPr/>
      </cdr:nvSpPr>
      <cdr:spPr>
        <a:xfrm xmlns:a="http://schemas.openxmlformats.org/drawingml/2006/main" rot="15599008">
          <a:off x="4575081" y="2409663"/>
          <a:ext cx="346679" cy="989809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a-IR" sz="1200" dirty="0">
              <a:solidFill>
                <a:schemeClr val="tx1"/>
              </a:solidFill>
            </a:rPr>
            <a:t>%16</a:t>
          </a:r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0.67712</cdr:x>
      <cdr:y>0.53765</cdr:y>
    </cdr:from>
    <cdr:to>
      <cdr:x>0.79361</cdr:x>
      <cdr:y>0.61407</cdr:y>
    </cdr:to>
    <cdr:sp macro="" textlink="">
      <cdr:nvSpPr>
        <cdr:cNvPr id="3" name="Arrow: Right 2">
          <a:extLst xmlns:a="http://schemas.openxmlformats.org/drawingml/2006/main">
            <a:ext uri="{FF2B5EF4-FFF2-40B4-BE49-F238E27FC236}">
              <a16:creationId xmlns:a16="http://schemas.microsoft.com/office/drawing/2014/main" id="{C4111F5F-7F0B-D3C2-A2C8-78C1A471DBD4}"/>
            </a:ext>
          </a:extLst>
        </cdr:cNvPr>
        <cdr:cNvSpPr/>
      </cdr:nvSpPr>
      <cdr:spPr>
        <a:xfrm xmlns:a="http://schemas.openxmlformats.org/drawingml/2006/main" rot="15599008">
          <a:off x="6075029" y="2117465"/>
          <a:ext cx="346680" cy="989809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" rtlCol="0" anchor="ctr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a-IR" sz="1200" dirty="0">
              <a:solidFill>
                <a:schemeClr val="tx1"/>
              </a:solidFill>
            </a:rPr>
            <a:t>%22</a:t>
          </a:r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0.88085</cdr:x>
      <cdr:y>0.20887</cdr:y>
    </cdr:from>
    <cdr:to>
      <cdr:x>0.99734</cdr:x>
      <cdr:y>0.28529</cdr:y>
    </cdr:to>
    <cdr:sp macro="" textlink="">
      <cdr:nvSpPr>
        <cdr:cNvPr id="4" name="Arrow: Right 3">
          <a:extLst xmlns:a="http://schemas.openxmlformats.org/drawingml/2006/main">
            <a:ext uri="{FF2B5EF4-FFF2-40B4-BE49-F238E27FC236}">
              <a16:creationId xmlns:a16="http://schemas.microsoft.com/office/drawing/2014/main" id="{20803F56-D1F4-04F8-094A-80F6E8ACBFB0}"/>
            </a:ext>
          </a:extLst>
        </cdr:cNvPr>
        <cdr:cNvSpPr/>
      </cdr:nvSpPr>
      <cdr:spPr>
        <a:xfrm xmlns:a="http://schemas.openxmlformats.org/drawingml/2006/main" rot="15599008">
          <a:off x="7806093" y="625969"/>
          <a:ext cx="346680" cy="989809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="vert" rtlCol="0" anchor="ctr"/>
        <a:lstStyle xmlns:a="http://schemas.openxmlformats.org/drawingml/2006/main">
          <a:defPPr>
            <a:defRPr lang="en-US"/>
          </a:defPPr>
          <a:lvl1pPr marL="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a-IR" sz="1200" dirty="0">
              <a:solidFill>
                <a:schemeClr val="tx1"/>
              </a:solidFill>
            </a:rPr>
            <a:t>%22</a:t>
          </a:r>
          <a:endParaRPr lang="en-US" sz="1200" dirty="0">
            <a:solidFill>
              <a:schemeClr val="tx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1B9FC-3376-4DA1-A2ED-1996BA6BDF4C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E5713-85A7-4D6C-8A08-9256888A07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4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E5713-85A7-4D6C-8A08-9256888A076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01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CE5713-85A7-4D6C-8A08-9256888A076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4066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263" y="746125"/>
            <a:ext cx="6624637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E5713-85A7-4D6C-8A08-9256888A076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3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1" y="5052547"/>
            <a:ext cx="7516015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4F1C2-CDF0-42AA-A9B1-5403A87C4177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10" y="3132291"/>
            <a:ext cx="9567135" cy="1793167"/>
          </a:xfrm>
          <a:effectLst/>
        </p:spPr>
        <p:txBody>
          <a:bodyPr>
            <a:noAutofit/>
          </a:bodyPr>
          <a:lstStyle>
            <a:lvl1pPr marL="640064" indent="-457189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63EC4-949B-4AD8-AA53-25F6FBB099F7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5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3" y="731521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375C6-5046-45E2-BB63-8084942174BB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49E43-1E12-4CA5-AF66-3F1F57559DC0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5" y="4607512"/>
            <a:ext cx="7960660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ED9DB-CA2F-4A18-9DB8-7959480180F6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3AA0B-0473-44EE-A229-8E55D3F9ACA7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4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marL="0" lvl="0" indent="0" algn="ctr" defTabSz="914378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F025E-F9C0-4750-9323-6B69B6FE2E7E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A855B-EA8D-477D-831B-4DCE9000AABE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A55C9-3FD3-4095-9098-F662821DAB70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5" y="2209802"/>
            <a:ext cx="4848113" cy="1258493"/>
          </a:xfrm>
          <a:effectLst/>
        </p:spPr>
        <p:txBody>
          <a:bodyPr anchor="b">
            <a:noAutofit/>
          </a:bodyPr>
          <a:lstStyle>
            <a:lvl1pPr marL="228594" indent="-228594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9" y="731521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5" y="3497803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09C7A-4E77-41FB-B035-27D3EBC1A04D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7" y="1010487"/>
            <a:ext cx="4925487" cy="2163020"/>
          </a:xfrm>
        </p:spPr>
        <p:txBody>
          <a:bodyPr anchor="b"/>
          <a:lstStyle>
            <a:lvl1pPr marL="182876" indent="-182876">
              <a:buFont typeface="Georgia" pitchFamily="18" charset="0"/>
              <a:buChar char="*"/>
              <a:defRPr sz="16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5389-D2D2-403A-B0E0-3C370AF97273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2" y="4464421"/>
            <a:ext cx="8511385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91054" y="4372168"/>
            <a:ext cx="868334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2260"/>
            <a:ext cx="85344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00" y="6172202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60A7E7-13A4-4DC5-A8CA-975D523490DB}" type="datetime1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2" y="6172202"/>
            <a:ext cx="44704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0000" y="6172202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2EF268-765A-4775-967E-5980F985A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marL="320032" indent="-320032" algn="r" defTabSz="914378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594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27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40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52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54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167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11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5943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88" indent="-182876" algn="l" defTabSz="914378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 Farsi cop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1704" y="260649"/>
            <a:ext cx="5472608" cy="2016224"/>
          </a:xfrm>
          <a:prstGeom prst="rect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935760" y="2649106"/>
            <a:ext cx="36724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a-IR" sz="5000" dirty="0">
                <a:solidFill>
                  <a:srgbClr val="0070C0"/>
                </a:solidFill>
                <a:latin typeface="B Roya"/>
                <a:cs typeface="B Davat" pitchFamily="2" charset="-78"/>
              </a:rPr>
              <a:t>شرکت سهامی عام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19536" y="3905962"/>
            <a:ext cx="8136904" cy="1913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rtl="1" fontAlgn="b">
              <a:lnSpc>
                <a:spcPct val="150000"/>
              </a:lnSpc>
            </a:pPr>
            <a:r>
              <a:rPr lang="fa-IR" sz="4200" dirty="0">
                <a:latin typeface="B Roya"/>
                <a:cs typeface="B Davat" pitchFamily="2" charset="-78"/>
              </a:rPr>
              <a:t>گزارش هيأت مديره به مجمع عمومي عادي ساليانه </a:t>
            </a:r>
          </a:p>
          <a:p>
            <a:pPr algn="ctr" rtl="1" fontAlgn="b">
              <a:lnSpc>
                <a:spcPct val="150000"/>
              </a:lnSpc>
            </a:pPr>
            <a:r>
              <a:rPr lang="fa-IR" sz="4200" dirty="0">
                <a:solidFill>
                  <a:prstClr val="black"/>
                </a:solidFill>
                <a:latin typeface="B Nazanin"/>
                <a:cs typeface="B Davat" pitchFamily="2" charset="-78"/>
              </a:rPr>
              <a:t>براي سال مالي منتهي به </a:t>
            </a:r>
            <a:r>
              <a:rPr lang="fa-IR" sz="4200" dirty="0">
                <a:solidFill>
                  <a:prstClr val="black"/>
                </a:solidFill>
                <a:latin typeface="B Nazanin"/>
                <a:cs typeface="B Nazanin" panose="00000400000000000000" pitchFamily="2" charset="-78"/>
              </a:rPr>
              <a:t>1404/09/30</a:t>
            </a:r>
            <a:endParaRPr lang="fa-IR" sz="4200" dirty="0">
              <a:latin typeface="B Roya"/>
              <a:cs typeface="B Nazanin" panose="00000400000000000000" pitchFamily="2" charset="-78"/>
            </a:endParaRPr>
          </a:p>
        </p:txBody>
      </p:sp>
      <p:sp>
        <p:nvSpPr>
          <p:cNvPr id="6" name="Action Button: Forward or Next 5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End 9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34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6F92934-A0BD-D70D-184D-72760E544F9D}"/>
              </a:ext>
            </a:extLst>
          </p:cNvPr>
          <p:cNvSpPr txBox="1"/>
          <p:nvPr/>
        </p:nvSpPr>
        <p:spPr>
          <a:xfrm>
            <a:off x="1662763" y="1628800"/>
            <a:ext cx="9613671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2200" dirty="0">
                <a:solidFill>
                  <a:srgbClr val="CC3300"/>
                </a:solidFill>
                <a:cs typeface="B Titr" pitchFamily="2" charset="-78"/>
              </a:rPr>
              <a:t>روند برگزاری جلسات هیئت مدیره</a:t>
            </a:r>
          </a:p>
          <a:p>
            <a:pPr algn="just" rtl="1"/>
            <a:r>
              <a:rPr lang="fa-IR" sz="2800" dirty="0">
                <a:cs typeface="B Nazanin" pitchFamily="2" charset="-78"/>
              </a:rPr>
              <a:t> موضوعات و مباحث مرتبط با فعاليت خريد، توليد و فروش شركت در طول سال مالي منتهي به 1404/09/30 با تشكيل تعداد 34 جلسه(ميانگين 2.8 جلسه در هرماه) توسط اعضاي هيات مديره بررسي شده و اتخاذ تصميم مناسب صورت گرفته است.</a:t>
            </a:r>
            <a:endParaRPr lang="en-US" sz="2800" dirty="0">
              <a:cs typeface="B Nazanin" pitchFamily="2" charset="-78"/>
            </a:endParaRPr>
          </a:p>
        </p:txBody>
      </p:sp>
      <p:pic>
        <p:nvPicPr>
          <p:cNvPr id="2" name="Picture 2" descr="C:\Users\i.sheikhi\Desktop\Paxan.png">
            <a:extLst>
              <a:ext uri="{FF2B5EF4-FFF2-40B4-BE49-F238E27FC236}">
                <a16:creationId xmlns:a16="http://schemas.microsoft.com/office/drawing/2014/main" id="{E393039D-35FD-C18A-47CF-B1D9F285C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416" y="33265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8E4106-F32A-D4B2-659F-6EEDB2819B31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8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071326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0217" y="764706"/>
            <a:ext cx="2480156" cy="595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500" b="0" dirty="0">
                <a:solidFill>
                  <a:srgbClr val="CC3300"/>
                </a:solidFill>
                <a:effectLst/>
                <a:latin typeface="B Nazanin"/>
                <a:cs typeface="B Titr" pitchFamily="2" charset="-78"/>
              </a:rPr>
              <a:t>كلياتي درباره شركت</a:t>
            </a:r>
            <a:endParaRPr lang="en-US" sz="2500" b="0" dirty="0">
              <a:solidFill>
                <a:srgbClr val="CC3300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2203" y="1419835"/>
            <a:ext cx="165618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/>
            <a:r>
              <a:rPr lang="fa-IR" sz="2200" dirty="0">
                <a:solidFill>
                  <a:srgbClr val="0070C0"/>
                </a:solidFill>
                <a:latin typeface="B Nazanin"/>
                <a:cs typeface="B Titr" pitchFamily="2" charset="-78"/>
              </a:rPr>
              <a:t>1- تاريخچه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51584" y="1988841"/>
            <a:ext cx="756084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lnSpc>
                <a:spcPct val="115000"/>
              </a:lnSpc>
            </a:pPr>
            <a:r>
              <a:rPr lang="fa-IR" sz="2000" dirty="0">
                <a:solidFill>
                  <a:prstClr val="black"/>
                </a:solidFill>
                <a:latin typeface="Calibri"/>
                <a:ea typeface="Calibri"/>
                <a:cs typeface="B Nazanin" pitchFamily="2" charset="-78"/>
              </a:rPr>
              <a:t>شرکت در 1341/10/06 در اداره ثبت شرکت‌ها ، تحت نام پاک کن به ثبت رسيده  است.</a:t>
            </a:r>
            <a:endParaRPr lang="en-US" sz="2000" dirty="0">
              <a:solidFill>
                <a:prstClr val="black"/>
              </a:solidFill>
              <a:latin typeface="Calibri"/>
              <a:ea typeface="Calibri"/>
              <a:cs typeface="B Nazanin" pitchFamily="2" charset="-7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67808" y="2333434"/>
            <a:ext cx="554461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lnSpc>
                <a:spcPct val="115000"/>
              </a:lnSpc>
            </a:pPr>
            <a:r>
              <a:rPr lang="fa-IR" sz="2000" dirty="0">
                <a:solidFill>
                  <a:prstClr val="black"/>
                </a:solidFill>
                <a:latin typeface="Calibri"/>
                <a:ea typeface="Calibri"/>
                <a:cs typeface="B Nazanin" pitchFamily="2" charset="-78"/>
              </a:rPr>
              <a:t>در مهرماه 1349 ، نام شرکت از پاک کن به پاکسان تغيير يافت.</a:t>
            </a:r>
            <a:endParaRPr lang="en-US" sz="2000" dirty="0">
              <a:solidFill>
                <a:prstClr val="black"/>
              </a:solidFill>
              <a:latin typeface="Calibri"/>
              <a:ea typeface="Calibri"/>
              <a:cs typeface="B Nazanin" pitchFamily="2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7648" y="2636913"/>
            <a:ext cx="698477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>
              <a:lnSpc>
                <a:spcPct val="115000"/>
              </a:lnSpc>
            </a:pPr>
            <a:r>
              <a:rPr lang="fa-IR" sz="2000" dirty="0">
                <a:solidFill>
                  <a:prstClr val="black"/>
                </a:solidFill>
                <a:latin typeface="Calibri"/>
                <a:ea typeface="Calibri"/>
                <a:cs typeface="B Nazanin" pitchFamily="2" charset="-78"/>
              </a:rPr>
              <a:t>در شهريور ماه 1373 ، به شرکت سهامي عام تبديل و در بورس اوراق بهادار پذيرفته شد.</a:t>
            </a:r>
            <a:endParaRPr lang="en-US" sz="2000" dirty="0">
              <a:solidFill>
                <a:prstClr val="black"/>
              </a:solidFill>
              <a:latin typeface="Calibri"/>
              <a:ea typeface="Calibri"/>
              <a:cs typeface="B Nazanin" pitchFamily="2" charset="-7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752184" y="3038184"/>
            <a:ext cx="2448272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 rtl="1" fontAlgn="t"/>
            <a:r>
              <a:rPr lang="fa-IR" sz="2200" dirty="0">
                <a:solidFill>
                  <a:srgbClr val="0070C0"/>
                </a:solidFill>
                <a:latin typeface="B Nazanin"/>
                <a:cs typeface="B Titr" pitchFamily="2" charset="-78"/>
              </a:rPr>
              <a:t>2- موضوع فعاليت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63552" y="3429000"/>
            <a:ext cx="7848872" cy="1611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125000"/>
              </a:lnSpc>
            </a:pPr>
            <a:r>
              <a:rPr lang="fa-IR" sz="2000" dirty="0">
                <a:latin typeface="B Nazanin"/>
                <a:cs typeface="B Nazanin" pitchFamily="2" charset="-78"/>
              </a:rPr>
              <a:t>موضوع فعاليت اصلی شركت طبق ماده 2 اساسنامه، عبـارت از تهيه وتوليد انواع مـواد شـوينده وپاك كننده، محصولات بهداشتي و آرايشي، كارهاي توليدي و بازرگاني، سرمايه گذاري، صادرات، واردات و انجام هر نوع عمليات و معاملاتي كه بصورت مستقيم يا غير مستقيم مرتبط با موضوع  فعاليت شركت باشد ، است .</a:t>
            </a:r>
            <a:endParaRPr lang="en-US" sz="2000" dirty="0">
              <a:latin typeface="Calibri"/>
              <a:ea typeface="Calibri"/>
              <a:cs typeface="B Nazanin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5560" y="4955684"/>
            <a:ext cx="7776864" cy="1611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125000"/>
              </a:lnSpc>
            </a:pPr>
            <a:r>
              <a:rPr lang="fa-IR" sz="2000" dirty="0">
                <a:latin typeface="B Nazanin"/>
                <a:cs typeface="B Nazanin" pitchFamily="2" charset="-78"/>
              </a:rPr>
              <a:t>به موجب پروانه هاي بهره برداري شماره 2/2/4/62/11259 مورخ 343/3/17</a:t>
            </a:r>
            <a:r>
              <a:rPr lang="en-US" sz="2000" dirty="0">
                <a:latin typeface="B Nazanin"/>
                <a:cs typeface="B Nazanin" pitchFamily="2" charset="-78"/>
              </a:rPr>
              <a:t>1</a:t>
            </a:r>
            <a:r>
              <a:rPr lang="fa-IR" sz="2000" dirty="0">
                <a:latin typeface="B Nazanin"/>
                <a:cs typeface="B Nazanin" pitchFamily="2" charset="-78"/>
              </a:rPr>
              <a:t>، شماره 45666 مورخ 1348/8/13، شماره 72270 مورخ 49/3/13</a:t>
            </a:r>
            <a:r>
              <a:rPr lang="en-US" sz="2000" dirty="0">
                <a:latin typeface="B Nazanin"/>
                <a:cs typeface="B Nazanin" pitchFamily="2" charset="-78"/>
              </a:rPr>
              <a:t>13</a:t>
            </a:r>
            <a:r>
              <a:rPr lang="fa-IR" sz="2000" dirty="0">
                <a:latin typeface="B Nazanin"/>
                <a:cs typeface="B Nazanin" pitchFamily="2" charset="-78"/>
              </a:rPr>
              <a:t>، شماره1/5/30239/2/د  مورخ 1379/10/17 و اصلاحيه هاي بعدي كه توسـط وزارت صنايع صادر شده است شركت با ظرفيت اسمی تولید  بالغ بر 247 هزار تن انواع محصولات شوينده وبهداشتي و پاك كننده فعاليت مي نمايد.</a:t>
            </a:r>
            <a:endParaRPr lang="en-US" sz="2000" dirty="0">
              <a:latin typeface="Calibri"/>
              <a:ea typeface="Calibri"/>
              <a:cs typeface="B Nazanin" pitchFamily="2" charset="-78"/>
            </a:endParaRPr>
          </a:p>
        </p:txBody>
      </p:sp>
      <p:pic>
        <p:nvPicPr>
          <p:cNvPr id="1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ction Button: Forward or Next 14">
            <a:hlinkClick r:id="" action="ppaction://hlinkshowjump?jump=nextslide" highlightClick="1"/>
          </p:cNvPr>
          <p:cNvSpPr/>
          <p:nvPr/>
        </p:nvSpPr>
        <p:spPr>
          <a:xfrm>
            <a:off x="9192344" y="6561368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ack or Previous 15">
            <a:hlinkClick r:id="" action="ppaction://hlinkshowjump?jump=previousslide" highlightClick="1"/>
          </p:cNvPr>
          <p:cNvSpPr/>
          <p:nvPr/>
        </p:nvSpPr>
        <p:spPr>
          <a:xfrm>
            <a:off x="8832304" y="6561368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End 16">
            <a:hlinkClick r:id="" action="ppaction://hlinkshowjump?jump=lastslide" highlightClick="1"/>
          </p:cNvPr>
          <p:cNvSpPr/>
          <p:nvPr/>
        </p:nvSpPr>
        <p:spPr>
          <a:xfrm>
            <a:off x="9552384" y="6561368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Beginning 17">
            <a:hlinkClick r:id="" action="ppaction://hlinkshowjump?jump=firstslide" highlightClick="1"/>
          </p:cNvPr>
          <p:cNvSpPr/>
          <p:nvPr/>
        </p:nvSpPr>
        <p:spPr>
          <a:xfrm>
            <a:off x="8472265" y="6561368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9D9D9-1283-EA80-7678-5C1DAEE4156E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9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55992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0257" y="692697"/>
            <a:ext cx="2088232" cy="50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2500" b="0" dirty="0">
                <a:solidFill>
                  <a:srgbClr val="CC3300"/>
                </a:solidFill>
                <a:effectLst/>
                <a:cs typeface="B Titr" pitchFamily="2" charset="-78"/>
              </a:rPr>
              <a:t>سرمايه شركت:</a:t>
            </a:r>
            <a:endParaRPr lang="en-US" sz="2500" b="0" dirty="0">
              <a:solidFill>
                <a:srgbClr val="CC3300"/>
              </a:solidFill>
              <a:effectLst/>
              <a:cs typeface="B Titr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47528" y="1039272"/>
            <a:ext cx="8352928" cy="122725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285743" indent="-285743" algn="just" rtl="1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سرمایه شرکت در بدو تأسیس مبلغ 5 میلیون ریال (شامل تعداد 100 سهم 50.000 ریالی) </a:t>
            </a:r>
          </a:p>
          <a:p>
            <a:pPr marL="285743" indent="-285743" algn="just" rtl="1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fa-IR" sz="2000" dirty="0">
                <a:solidFill>
                  <a:prstClr val="black"/>
                </a:solidFill>
                <a:cs typeface="B Nazanin" pitchFamily="2" charset="-78"/>
              </a:rPr>
              <a:t>طی 17 مرحله افزایش سرمایه در پایان سال مالی منتهی به 1404/09/30 سرمایه شرکت به مبلغ 17.800.000 میلیون ریال ( 17.800.000.000 سهم 1.000 ریالی) افزایش یافته است. </a:t>
            </a:r>
            <a:endParaRPr lang="en-US" sz="2000" dirty="0">
              <a:solidFill>
                <a:prstClr val="black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8884116"/>
              </p:ext>
            </p:extLst>
          </p:nvPr>
        </p:nvGraphicFramePr>
        <p:xfrm>
          <a:off x="1847529" y="2420887"/>
          <a:ext cx="8064896" cy="3744414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344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21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85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5763">
                <a:tc gridSpan="2">
                  <a:txBody>
                    <a:bodyPr/>
                    <a:lstStyle/>
                    <a:p>
                      <a:pPr marL="0" marR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1404/09/30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b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نام سهامداران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763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درصد سهام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تعداد سهام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 fontAlgn="ctr"/>
                      <a:endParaRPr lang="fa-IR" sz="1400" b="1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64.92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11,555,375,011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شركت مديريت صنعت شوينده توسعه صنايع بهشهر(سهامي عام)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4.25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757,389,992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خانواده ماوائي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3.30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587,307,391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صندوق سرمايه گذاري مشترك توسعه بازارسرمايه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5872961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marL="0" marR="0" lvl="0" indent="0" algn="ctr" defTabSz="91437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2.01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358,041,038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صندوق‌تثبيت‌بازارسرمايه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1.47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261,415,171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صندوق‌سرمايه‌گذاري‌.ا.ب‌.گروه‌توسعه‌بهشهر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640178671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7.77</a:t>
                      </a:r>
                      <a:endParaRPr lang="en-US" sz="16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1,382,962,985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ساير حقوقي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16.28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2,897,508,412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ساير حقيقي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6611"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17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,</a:t>
                      </a: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800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,</a:t>
                      </a: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000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,000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 </a:t>
                      </a:r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End 9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eginning 10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4B6DB6-4617-5D9C-6EA2-FC0373442A5C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10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746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0C985-1AB9-15CB-BF48-A8E24221F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DDF61-8564-A4FB-4CBC-5C15FEBEA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6240" y="692697"/>
            <a:ext cx="2232249" cy="5040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2500" b="0" dirty="0">
                <a:solidFill>
                  <a:srgbClr val="CC3300"/>
                </a:solidFill>
                <a:effectLst/>
                <a:cs typeface="B Titr" pitchFamily="2" charset="-78"/>
              </a:rPr>
              <a:t>ترکیب سهامدارن:</a:t>
            </a:r>
            <a:endParaRPr lang="en-US" sz="2500" b="0" dirty="0">
              <a:solidFill>
                <a:srgbClr val="CC3300"/>
              </a:solidFill>
              <a:effectLst/>
              <a:cs typeface="B Titr" pitchFamily="2" charset="-78"/>
            </a:endParaRPr>
          </a:p>
        </p:txBody>
      </p:sp>
      <p:pic>
        <p:nvPicPr>
          <p:cNvPr id="7" name="Picture 2" descr="C:\Users\i.sheikhi\Desktop\Paxan.png">
            <a:extLst>
              <a:ext uri="{FF2B5EF4-FFF2-40B4-BE49-F238E27FC236}">
                <a16:creationId xmlns:a16="http://schemas.microsoft.com/office/drawing/2014/main" id="{8A072D0A-4D48-8E13-5379-6A41A3B70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ction Button: Forward or Next 7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79C050E-BE55-4EF8-7515-EC9478608F3E}"/>
              </a:ext>
            </a:extLst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3C307D1C-4644-D338-E9CA-017F65133691}"/>
              </a:ext>
            </a:extLst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End 9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E3396D75-2EBD-D675-FCD0-0A65205FD1FF}"/>
              </a:ext>
            </a:extLst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eginning 10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44FCE3-CB55-B30E-5F83-7A3222B770A8}"/>
              </a:ext>
            </a:extLst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1EF99-E801-3594-455C-D17C1A7C14BF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11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F302263A-B7E5-9084-CBD4-87552A240B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354991"/>
              </p:ext>
            </p:extLst>
          </p:nvPr>
        </p:nvGraphicFramePr>
        <p:xfrm>
          <a:off x="2063552" y="1824036"/>
          <a:ext cx="9001000" cy="36211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3080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64152" y="130134"/>
            <a:ext cx="1440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5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سود و زيان</a:t>
            </a:r>
            <a:endParaRPr lang="fa-IR" sz="2500" dirty="0">
              <a:solidFill>
                <a:srgbClr val="CC3300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926991"/>
              </p:ext>
            </p:extLst>
          </p:nvPr>
        </p:nvGraphicFramePr>
        <p:xfrm>
          <a:off x="1127448" y="625110"/>
          <a:ext cx="9721081" cy="6153708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3395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4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6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70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6740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تغييرات نسبت به سال قبل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سال مالي منتهي به</a:t>
                      </a:r>
                    </a:p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1403/09/30</a:t>
                      </a:r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سال مالي منتهي به 1404/09/30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5368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ميليون ريال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ميليون ريال </a:t>
                      </a:r>
                      <a:endParaRPr lang="en-US" sz="1200" b="1" i="0" u="none" strike="noStrike" dirty="0">
                        <a:effectLst/>
                        <a:latin typeface="B Nazanin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58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36،226،581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57,212,838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درآمدهاي عملياتي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58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(28،417،360)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(44,826,396)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بهاي تمام شده درآمدهاي عملياتي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644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59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7،809،221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12,386,442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 ناخالص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(2،613،084)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(3,946,003)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هزينه هاي فروش، اداري و عمومي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35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590،454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795,558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ساير درآمدها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118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(654،146)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(1,423,457)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ساير هزينه ها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52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5،132،445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7,812,540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 (زیان) عملياتي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37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(2،515،382)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(3,443,805)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هزينه هاي مالي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(83)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6،047،361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1,045,386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ساير درآمدها و هزينه هاي غيرعملياتي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(38)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8،664،424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5,414,121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سود (زيان) عملیات در حال تداوم قبل از مالیات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هزينه مالیات بر درآمد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(62)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</a:t>
                      </a:r>
                      <a:r>
                        <a:rPr lang="fa-I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1،033،187)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(393,880)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            سال جاری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(34)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a-I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7،631،237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</a:t>
                      </a:r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5,020,241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 سود (زيان) خالص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endParaRPr lang="en-US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 (زيان) پایه هر سهم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236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33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297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394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عملیاتی -ريال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5063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(217)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131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fa-IR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(112)</a:t>
                      </a:r>
                      <a:endParaRPr lang="en-US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غیر عملیاتی -ريال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94420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(34)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428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b" latinLnBrk="0" hangingPunct="1"/>
                      <a:r>
                        <a:rPr lang="fa-IR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282</a:t>
                      </a:r>
                      <a:endParaRPr lang="en-US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lvl="1" algn="r" rtl="1" fontAlgn="b"/>
                      <a:r>
                        <a:rPr lang="fa-I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 (زيان) پایه هر سهم- ريال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E4FE4C4-EEF6-9C00-D4AD-E7C355CD4969}"/>
              </a:ext>
            </a:extLst>
          </p:cNvPr>
          <p:cNvSpPr txBox="1"/>
          <p:nvPr/>
        </p:nvSpPr>
        <p:spPr>
          <a:xfrm>
            <a:off x="407368" y="611331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12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0189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36372"/>
              </p:ext>
            </p:extLst>
          </p:nvPr>
        </p:nvGraphicFramePr>
        <p:xfrm>
          <a:off x="1919536" y="791552"/>
          <a:ext cx="9036496" cy="5301747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225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0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0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107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3616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0" i="0" u="none" strike="noStrike" dirty="0">
                          <a:effectLst/>
                          <a:latin typeface="B Titr"/>
                          <a:cs typeface="B Nazanin" pitchFamily="2" charset="-78"/>
                        </a:rPr>
                        <a:t>درصد تغييرات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4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0784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43،262،667</a:t>
                      </a:r>
                      <a:endParaRPr lang="en-US" sz="1800" b="0" i="0" u="none" strike="noStrike" dirty="0"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52,928,107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جمع دارایی‌ها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23،526،732</a:t>
                      </a:r>
                      <a:endParaRPr lang="en-US" sz="1800" b="0" i="0" u="none" strike="noStrike" dirty="0"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29,401,931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جمع بدهی‌ها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12،300،000</a:t>
                      </a:r>
                      <a:endParaRPr lang="en-US" sz="1800" b="0" i="0" u="none" strike="noStrike" dirty="0"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17،800،000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سرمایه ثبت شده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19،735،935</a:t>
                      </a:r>
                      <a:endParaRPr lang="en-US" sz="1800" b="0" i="0" u="none" strike="noStrike" dirty="0"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  23,526,176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جمع حقوق مالكانه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125">
                <a:tc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15077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(44)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نرخ بازده دارایی‌ها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(46)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نرخ بازده حقوق صاحبان سهام (ارزش ویژه)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solidFill>
                          <a:schemeClr val="tx1"/>
                        </a:solidFill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45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12،300،000،000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17،800،000،000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تعداد سهام در زمان برگزاری مجمع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22985">
                <a:tc>
                  <a:txBody>
                    <a:bodyPr/>
                    <a:lstStyle/>
                    <a:p>
                      <a:pPr marL="0" marR="0" lvl="0" indent="0" algn="ctr" defTabSz="91437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(34)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428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282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(زيان) سود واقعی هر سهم – ریال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(70)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100</a:t>
                      </a:r>
                      <a:endParaRPr lang="en-US" sz="18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30</a:t>
                      </a:r>
                      <a:endParaRPr lang="en-US" sz="18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سود نقدی هر سهم – ریال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(18)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1،605</a:t>
                      </a:r>
                      <a:endParaRPr lang="en-US" sz="18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1،322</a:t>
                      </a:r>
                      <a:endParaRPr lang="en-US" sz="18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ارزش دفتری هر سهم – ریال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marL="0" marR="0" indent="0" algn="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0" i="0" u="none" strike="noStrike" dirty="0">
                        <a:effectLst/>
                        <a:latin typeface="B Titr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333616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7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943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1009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تعداد کارکنان – نفر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009547" y="454093"/>
            <a:ext cx="1328026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1404/09/30</a:t>
            </a:r>
            <a:endParaRPr lang="en-US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9014" y="436282"/>
            <a:ext cx="1328026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dirty="0">
                <a:solidFill>
                  <a:schemeClr val="tx1"/>
                </a:solidFill>
                <a:cs typeface="B Nazanin" panose="00000400000000000000" pitchFamily="2" charset="-78"/>
              </a:rPr>
              <a:t>1403/09/30</a:t>
            </a:r>
            <a:endParaRPr lang="en-US" sz="2000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pic>
        <p:nvPicPr>
          <p:cNvPr id="15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D550FE-D36B-9E1B-C2AF-5C415386DD35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13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906081-8AB8-B0A8-8787-0660FBC9E685}"/>
              </a:ext>
            </a:extLst>
          </p:cNvPr>
          <p:cNvSpPr txBox="1"/>
          <p:nvPr/>
        </p:nvSpPr>
        <p:spPr>
          <a:xfrm>
            <a:off x="5673560" y="247260"/>
            <a:ext cx="3600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4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دارايي ها و نسبتهاي مالي</a:t>
            </a:r>
            <a:endParaRPr lang="fa-IR" sz="2400" dirty="0">
              <a:solidFill>
                <a:srgbClr val="CC3300"/>
              </a:solidFill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011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8000"/>
                <a:shade val="90000"/>
                <a:satMod val="160000"/>
                <a:lumMod val="100000"/>
              </a:schemeClr>
            </a:gs>
            <a:gs pos="60000">
              <a:schemeClr val="bg2">
                <a:tint val="95000"/>
                <a:shade val="100000"/>
                <a:satMod val="130000"/>
                <a:lumMod val="130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CF73155-AF7B-7E2D-CBFB-AE414CEFC695}"/>
              </a:ext>
            </a:extLst>
          </p:cNvPr>
          <p:cNvSpPr txBox="1"/>
          <p:nvPr/>
        </p:nvSpPr>
        <p:spPr>
          <a:xfrm>
            <a:off x="1271464" y="320673"/>
            <a:ext cx="9487146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2500" dirty="0">
                <a:solidFill>
                  <a:srgbClr val="CC3300"/>
                </a:solidFill>
                <a:latin typeface="Calibri"/>
                <a:cs typeface="B Titr" pitchFamily="2" charset="-78"/>
              </a:rPr>
              <a:t>حاشيه سود ناويژه طي سالهاي مالي 1400تا 1404</a:t>
            </a:r>
            <a:endParaRPr lang="en-US" sz="2500" dirty="0">
              <a:solidFill>
                <a:srgbClr val="CC3300"/>
              </a:solidFill>
              <a:latin typeface="Calibri"/>
              <a:cs typeface="B Titr" pitchFamily="2" charset="-78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D2C3AB5-70B0-4034-8D23-69BE1E438C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1230798"/>
              </p:ext>
            </p:extLst>
          </p:nvPr>
        </p:nvGraphicFramePr>
        <p:xfrm>
          <a:off x="1991544" y="980728"/>
          <a:ext cx="849694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Arrow: Right 9">
            <a:extLst>
              <a:ext uri="{FF2B5EF4-FFF2-40B4-BE49-F238E27FC236}">
                <a16:creationId xmlns:a16="http://schemas.microsoft.com/office/drawing/2014/main" id="{EB2D00C7-49EB-3D92-0042-3A8546A36674}"/>
              </a:ext>
            </a:extLst>
          </p:cNvPr>
          <p:cNvSpPr/>
          <p:nvPr/>
        </p:nvSpPr>
        <p:spPr>
          <a:xfrm rot="15187067">
            <a:off x="3028326" y="3130680"/>
            <a:ext cx="293265" cy="72889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a-IR" sz="1000" dirty="0">
                <a:solidFill>
                  <a:schemeClr val="tx1"/>
                </a:solidFill>
              </a:rPr>
              <a:t>%13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FD38F7F-5069-75F6-676A-6DDB04155EA3}"/>
              </a:ext>
            </a:extLst>
          </p:cNvPr>
          <p:cNvSpPr/>
          <p:nvPr/>
        </p:nvSpPr>
        <p:spPr>
          <a:xfrm rot="16200000">
            <a:off x="4971713" y="3569424"/>
            <a:ext cx="288032" cy="6317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a-IR" sz="1050" dirty="0">
                <a:solidFill>
                  <a:schemeClr val="tx1"/>
                </a:solidFill>
              </a:rPr>
              <a:t>%5</a:t>
            </a:r>
            <a:endParaRPr lang="en-US" sz="1050" dirty="0">
              <a:solidFill>
                <a:schemeClr val="tx1"/>
              </a:solidFill>
            </a:endParaRPr>
          </a:p>
        </p:txBody>
      </p:sp>
      <p:pic>
        <p:nvPicPr>
          <p:cNvPr id="3" name="Picture 2" descr="C:\Users\i.sheikhi\Desktop\Paxan.png">
            <a:extLst>
              <a:ext uri="{FF2B5EF4-FFF2-40B4-BE49-F238E27FC236}">
                <a16:creationId xmlns:a16="http://schemas.microsoft.com/office/drawing/2014/main" id="{FB2979C5-91ED-FE17-74F5-F203E7E6D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488" y="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C413D3-F963-2C9D-CA11-557D99B9FF8F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14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0632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87B409BE-7DDB-26AB-2E94-D97508CEA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789604"/>
              </p:ext>
            </p:extLst>
          </p:nvPr>
        </p:nvGraphicFramePr>
        <p:xfrm>
          <a:off x="843780" y="1340768"/>
          <a:ext cx="9865097" cy="4496002"/>
        </p:xfrm>
        <a:graphic>
          <a:graphicData uri="http://schemas.openxmlformats.org/drawingml/2006/table">
            <a:tbl>
              <a:tblPr rtl="1"/>
              <a:tblGrid>
                <a:gridCol w="1413205">
                  <a:extLst>
                    <a:ext uri="{9D8B030D-6E8A-4147-A177-3AD203B41FA5}">
                      <a16:colId xmlns:a16="http://schemas.microsoft.com/office/drawing/2014/main" val="1317980811"/>
                    </a:ext>
                  </a:extLst>
                </a:gridCol>
                <a:gridCol w="1135004">
                  <a:extLst>
                    <a:ext uri="{9D8B030D-6E8A-4147-A177-3AD203B41FA5}">
                      <a16:colId xmlns:a16="http://schemas.microsoft.com/office/drawing/2014/main" val="635186229"/>
                    </a:ext>
                  </a:extLst>
                </a:gridCol>
                <a:gridCol w="1469818">
                  <a:extLst>
                    <a:ext uri="{9D8B030D-6E8A-4147-A177-3AD203B41FA5}">
                      <a16:colId xmlns:a16="http://schemas.microsoft.com/office/drawing/2014/main" val="1006266161"/>
                    </a:ext>
                  </a:extLst>
                </a:gridCol>
                <a:gridCol w="1241775">
                  <a:extLst>
                    <a:ext uri="{9D8B030D-6E8A-4147-A177-3AD203B41FA5}">
                      <a16:colId xmlns:a16="http://schemas.microsoft.com/office/drawing/2014/main" val="2987860666"/>
                    </a:ext>
                  </a:extLst>
                </a:gridCol>
                <a:gridCol w="1209619">
                  <a:extLst>
                    <a:ext uri="{9D8B030D-6E8A-4147-A177-3AD203B41FA5}">
                      <a16:colId xmlns:a16="http://schemas.microsoft.com/office/drawing/2014/main" val="1502919233"/>
                    </a:ext>
                  </a:extLst>
                </a:gridCol>
                <a:gridCol w="987144">
                  <a:extLst>
                    <a:ext uri="{9D8B030D-6E8A-4147-A177-3AD203B41FA5}">
                      <a16:colId xmlns:a16="http://schemas.microsoft.com/office/drawing/2014/main" val="2369413309"/>
                    </a:ext>
                  </a:extLst>
                </a:gridCol>
                <a:gridCol w="1376583">
                  <a:extLst>
                    <a:ext uri="{9D8B030D-6E8A-4147-A177-3AD203B41FA5}">
                      <a16:colId xmlns:a16="http://schemas.microsoft.com/office/drawing/2014/main" val="3703587277"/>
                    </a:ext>
                  </a:extLst>
                </a:gridCol>
                <a:gridCol w="1031949">
                  <a:extLst>
                    <a:ext uri="{9D8B030D-6E8A-4147-A177-3AD203B41FA5}">
                      <a16:colId xmlns:a16="http://schemas.microsoft.com/office/drawing/2014/main" val="633641651"/>
                    </a:ext>
                  </a:extLst>
                </a:gridCol>
              </a:tblGrid>
              <a:tr h="1458162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در آمد عملياتي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بهاي تمام شده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بهاي تمام شده به فروش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 ناخالص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سود ناخالص به فروش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سودقبل از بهره  و ماليات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سودقبل از ماليات به فروش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79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603964"/>
                  </a:ext>
                </a:extLst>
              </a:tr>
              <a:tr h="607568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1400/09/30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25,056,049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21,897,449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3,158,600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1,245,892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388330"/>
                  </a:ext>
                </a:extLst>
              </a:tr>
              <a:tr h="607568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1401/09/30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22,266,380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21,241,394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1,024,986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(2,081,960)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(9)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046242"/>
                  </a:ext>
                </a:extLst>
              </a:tr>
              <a:tr h="607568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1402/09/30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26،648،370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22،347،701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4،300،669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3،130،780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254327"/>
                  </a:ext>
                </a:extLst>
              </a:tr>
              <a:tr h="607568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1403/09/30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36،226،581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28،417،360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7،809،221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8،664،424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1996"/>
                  </a:ext>
                </a:extLst>
              </a:tr>
              <a:tr h="607568"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1404/09/30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57,212,838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44،826،396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12،386،442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5،414،121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4814273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4E844482-74BF-6857-4BB0-1B78E861B8E4}"/>
              </a:ext>
            </a:extLst>
          </p:cNvPr>
          <p:cNvSpPr/>
          <p:nvPr/>
        </p:nvSpPr>
        <p:spPr>
          <a:xfrm>
            <a:off x="695400" y="683985"/>
            <a:ext cx="4763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32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مبالغ ميليون ريال</a:t>
            </a:r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B9EDAF-5EFE-3EB6-8E84-8D47AFE77779}"/>
              </a:ext>
            </a:extLst>
          </p:cNvPr>
          <p:cNvSpPr txBox="1"/>
          <p:nvPr/>
        </p:nvSpPr>
        <p:spPr>
          <a:xfrm>
            <a:off x="1134637" y="290164"/>
            <a:ext cx="9487146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 </a:t>
            </a:r>
            <a:r>
              <a:rPr kumimoji="0" lang="fa-IR" sz="2500" b="0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/>
                <a:ea typeface="+mn-ea"/>
                <a:cs typeface="B Titr" pitchFamily="2" charset="-78"/>
              </a:rPr>
              <a:t>عملكرد سالهاي مالي</a:t>
            </a:r>
            <a:r>
              <a:rPr lang="fa-IR" sz="2500" dirty="0">
                <a:solidFill>
                  <a:srgbClr val="CC3300"/>
                </a:solidFill>
                <a:latin typeface="Calibri"/>
                <a:cs typeface="B Titr" pitchFamily="2" charset="-78"/>
              </a:rPr>
              <a:t>1400 تا 1404</a:t>
            </a:r>
            <a:endParaRPr lang="en-US" sz="2500" dirty="0">
              <a:solidFill>
                <a:srgbClr val="CC3300"/>
              </a:solidFill>
              <a:latin typeface="Calibri"/>
              <a:cs typeface="B Titr" pitchFamily="2" charset="-78"/>
            </a:endParaRPr>
          </a:p>
        </p:txBody>
      </p:sp>
      <p:pic>
        <p:nvPicPr>
          <p:cNvPr id="2" name="Picture 2" descr="C:\Users\i.sheikhi\Desktop\Paxan.png">
            <a:extLst>
              <a:ext uri="{FF2B5EF4-FFF2-40B4-BE49-F238E27FC236}">
                <a16:creationId xmlns:a16="http://schemas.microsoft.com/office/drawing/2014/main" id="{437E871B-929E-76C8-B5F0-7F7926C08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2464" y="35914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008B81E-AFD3-ABC1-019A-32D48EE14179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15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73686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93A70D1-BF3C-D193-D9E6-2CC91C775006}"/>
              </a:ext>
            </a:extLst>
          </p:cNvPr>
          <p:cNvSpPr/>
          <p:nvPr/>
        </p:nvSpPr>
        <p:spPr>
          <a:xfrm>
            <a:off x="695400" y="560455"/>
            <a:ext cx="476360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32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sz="1600" b="1" dirty="0">
                <a:ln w="9525" cap="flat" cmpd="sng" algn="ctr">
                  <a:solidFill>
                    <a:srgbClr val="000000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مبالغ ميليون ريال</a:t>
            </a:r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27AD6F7-EC58-3CFB-C2AD-CA952B5D8D43}"/>
              </a:ext>
            </a:extLst>
          </p:cNvPr>
          <p:cNvSpPr txBox="1"/>
          <p:nvPr/>
        </p:nvSpPr>
        <p:spPr>
          <a:xfrm>
            <a:off x="1199456" y="251701"/>
            <a:ext cx="9640117" cy="4770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B Nazanin" panose="00000400000000000000" pitchFamily="2" charset="-78"/>
              </a:rPr>
              <a:t> </a:t>
            </a:r>
            <a:r>
              <a:rPr lang="fa-IR" sz="2500" dirty="0">
                <a:solidFill>
                  <a:srgbClr val="CC3300"/>
                </a:solidFill>
                <a:latin typeface="Calibri"/>
                <a:cs typeface="B Titr" pitchFamily="2" charset="-78"/>
              </a:rPr>
              <a:t>بهاي تمام شده-هزينه هاي اداري و فروش-هزينه مالي</a:t>
            </a:r>
            <a:r>
              <a:rPr kumimoji="0" lang="fa-IR" sz="2500" b="0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Calibri"/>
                <a:ea typeface="+mn-ea"/>
                <a:cs typeface="B Titr" pitchFamily="2" charset="-78"/>
              </a:rPr>
              <a:t> سالهاي مالي</a:t>
            </a:r>
            <a:r>
              <a:rPr lang="fa-IR" sz="2500" dirty="0">
                <a:solidFill>
                  <a:srgbClr val="CC3300"/>
                </a:solidFill>
                <a:latin typeface="Calibri"/>
                <a:cs typeface="B Titr" pitchFamily="2" charset="-78"/>
              </a:rPr>
              <a:t>1400 تا 1404</a:t>
            </a:r>
            <a:endParaRPr lang="en-US" sz="2500" dirty="0">
              <a:solidFill>
                <a:srgbClr val="CC3300"/>
              </a:solidFill>
              <a:latin typeface="Calibri"/>
              <a:cs typeface="B Titr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80ADCD-45F5-D4F5-4229-693173C61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776780"/>
              </p:ext>
            </p:extLst>
          </p:nvPr>
        </p:nvGraphicFramePr>
        <p:xfrm>
          <a:off x="281900" y="1362845"/>
          <a:ext cx="11628199" cy="4591741"/>
        </p:xfrm>
        <a:graphic>
          <a:graphicData uri="http://schemas.openxmlformats.org/drawingml/2006/table">
            <a:tbl>
              <a:tblPr rtl="1"/>
              <a:tblGrid>
                <a:gridCol w="1119771">
                  <a:extLst>
                    <a:ext uri="{9D8B030D-6E8A-4147-A177-3AD203B41FA5}">
                      <a16:colId xmlns:a16="http://schemas.microsoft.com/office/drawing/2014/main" val="1101881035"/>
                    </a:ext>
                  </a:extLst>
                </a:gridCol>
                <a:gridCol w="975127">
                  <a:extLst>
                    <a:ext uri="{9D8B030D-6E8A-4147-A177-3AD203B41FA5}">
                      <a16:colId xmlns:a16="http://schemas.microsoft.com/office/drawing/2014/main" val="1408474314"/>
                    </a:ext>
                  </a:extLst>
                </a:gridCol>
                <a:gridCol w="696563">
                  <a:extLst>
                    <a:ext uri="{9D8B030D-6E8A-4147-A177-3AD203B41FA5}">
                      <a16:colId xmlns:a16="http://schemas.microsoft.com/office/drawing/2014/main" val="2069411812"/>
                    </a:ext>
                  </a:extLst>
                </a:gridCol>
                <a:gridCol w="600778">
                  <a:extLst>
                    <a:ext uri="{9D8B030D-6E8A-4147-A177-3AD203B41FA5}">
                      <a16:colId xmlns:a16="http://schemas.microsoft.com/office/drawing/2014/main" val="3860441111"/>
                    </a:ext>
                  </a:extLst>
                </a:gridCol>
                <a:gridCol w="974708">
                  <a:extLst>
                    <a:ext uri="{9D8B030D-6E8A-4147-A177-3AD203B41FA5}">
                      <a16:colId xmlns:a16="http://schemas.microsoft.com/office/drawing/2014/main" val="2512889100"/>
                    </a:ext>
                  </a:extLst>
                </a:gridCol>
                <a:gridCol w="616407">
                  <a:extLst>
                    <a:ext uri="{9D8B030D-6E8A-4147-A177-3AD203B41FA5}">
                      <a16:colId xmlns:a16="http://schemas.microsoft.com/office/drawing/2014/main" val="1795372678"/>
                    </a:ext>
                  </a:extLst>
                </a:gridCol>
                <a:gridCol w="556290">
                  <a:extLst>
                    <a:ext uri="{9D8B030D-6E8A-4147-A177-3AD203B41FA5}">
                      <a16:colId xmlns:a16="http://schemas.microsoft.com/office/drawing/2014/main" val="3109012116"/>
                    </a:ext>
                  </a:extLst>
                </a:gridCol>
                <a:gridCol w="895282">
                  <a:extLst>
                    <a:ext uri="{9D8B030D-6E8A-4147-A177-3AD203B41FA5}">
                      <a16:colId xmlns:a16="http://schemas.microsoft.com/office/drawing/2014/main" val="4133758007"/>
                    </a:ext>
                  </a:extLst>
                </a:gridCol>
                <a:gridCol w="505220">
                  <a:extLst>
                    <a:ext uri="{9D8B030D-6E8A-4147-A177-3AD203B41FA5}">
                      <a16:colId xmlns:a16="http://schemas.microsoft.com/office/drawing/2014/main" val="578866757"/>
                    </a:ext>
                  </a:extLst>
                </a:gridCol>
                <a:gridCol w="608480">
                  <a:extLst>
                    <a:ext uri="{9D8B030D-6E8A-4147-A177-3AD203B41FA5}">
                      <a16:colId xmlns:a16="http://schemas.microsoft.com/office/drawing/2014/main" val="3286763516"/>
                    </a:ext>
                  </a:extLst>
                </a:gridCol>
                <a:gridCol w="1053589">
                  <a:extLst>
                    <a:ext uri="{9D8B030D-6E8A-4147-A177-3AD203B41FA5}">
                      <a16:colId xmlns:a16="http://schemas.microsoft.com/office/drawing/2014/main" val="1852175486"/>
                    </a:ext>
                  </a:extLst>
                </a:gridCol>
                <a:gridCol w="511227">
                  <a:extLst>
                    <a:ext uri="{9D8B030D-6E8A-4147-A177-3AD203B41FA5}">
                      <a16:colId xmlns:a16="http://schemas.microsoft.com/office/drawing/2014/main" val="2362892352"/>
                    </a:ext>
                  </a:extLst>
                </a:gridCol>
                <a:gridCol w="556290">
                  <a:extLst>
                    <a:ext uri="{9D8B030D-6E8A-4147-A177-3AD203B41FA5}">
                      <a16:colId xmlns:a16="http://schemas.microsoft.com/office/drawing/2014/main" val="833218706"/>
                    </a:ext>
                  </a:extLst>
                </a:gridCol>
                <a:gridCol w="1055123">
                  <a:extLst>
                    <a:ext uri="{9D8B030D-6E8A-4147-A177-3AD203B41FA5}">
                      <a16:colId xmlns:a16="http://schemas.microsoft.com/office/drawing/2014/main" val="3427364567"/>
                    </a:ext>
                  </a:extLst>
                </a:gridCol>
                <a:gridCol w="426977">
                  <a:extLst>
                    <a:ext uri="{9D8B030D-6E8A-4147-A177-3AD203B41FA5}">
                      <a16:colId xmlns:a16="http://schemas.microsoft.com/office/drawing/2014/main" val="817615982"/>
                    </a:ext>
                  </a:extLst>
                </a:gridCol>
                <a:gridCol w="476367">
                  <a:extLst>
                    <a:ext uri="{9D8B030D-6E8A-4147-A177-3AD203B41FA5}">
                      <a16:colId xmlns:a16="http://schemas.microsoft.com/office/drawing/2014/main" val="2788811864"/>
                    </a:ext>
                  </a:extLst>
                </a:gridCol>
              </a:tblGrid>
              <a:tr h="386208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شرح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 1400/09/30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 1401/09/30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 1402/09/30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 1403/09/30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سال مالي منتهي به 1404/09/30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527224"/>
                  </a:ext>
                </a:extLst>
              </a:tr>
              <a:tr h="11071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مبلغ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 فروش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تغييرات نسبت سال  قبل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مبلغ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 فروش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تغييرات نسبت سال  قبل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مبلغ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 فروش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تغييرات نسبت سال  قبل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مبلغ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 فروش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تغييرات نسبت سال  قبل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مبلغ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نسبت به فروش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تغييرات نسبت سال  قبل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010201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قيمت تمام شده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21,897,449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87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103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21,241,394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95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(3)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22،347،701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28،417،360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27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44،826،396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873015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هزينه هاي اداري و فروش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1,491,437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83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1,577,878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1،893،093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2،613،084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3،946،003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520887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هزينه مالي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1,066,644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4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128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1,397,342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31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1،496،305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2،515،382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3،443،805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132705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جمع كل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24,455,530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98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103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24,216,614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109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(1)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25،740،099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6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33،545،826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52،216،204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56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885214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مقدار فروش-تن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133,545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101,933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(24)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97،199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(5)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99،185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91،410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(8)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477235"/>
                  </a:ext>
                </a:extLst>
              </a:tr>
              <a:tr h="476324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0" i="0" u="none" strike="noStrike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مقدار توليد-تن</a:t>
                      </a:r>
                    </a:p>
                  </a:txBody>
                  <a:tcPr marL="5187" marR="5187" marT="518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136,386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7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100,477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(26)</a:t>
                      </a: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94،632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(6)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99،833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91،794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(8)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5187" marR="5187" marT="518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485656"/>
                  </a:ext>
                </a:extLst>
              </a:tr>
            </a:tbl>
          </a:graphicData>
        </a:graphic>
      </p:graphicFrame>
      <p:pic>
        <p:nvPicPr>
          <p:cNvPr id="2" name="Picture 2" descr="C:\Users\i.sheikhi\Desktop\Paxan.png">
            <a:extLst>
              <a:ext uri="{FF2B5EF4-FFF2-40B4-BE49-F238E27FC236}">
                <a16:creationId xmlns:a16="http://schemas.microsoft.com/office/drawing/2014/main" id="{5DECFE48-C70F-741B-0CCB-E8AC862474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3549" y="80684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293BEB1-79C8-3277-7A59-CC38DE0100ED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16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67473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325220" y="622814"/>
            <a:ext cx="2310248" cy="621324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5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آمار توليد و فروش</a:t>
            </a:r>
            <a:endParaRPr lang="fa-IR" sz="2500" dirty="0">
              <a:solidFill>
                <a:srgbClr val="CC3300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268551"/>
              </p:ext>
            </p:extLst>
          </p:nvPr>
        </p:nvGraphicFramePr>
        <p:xfrm>
          <a:off x="1703512" y="1304769"/>
          <a:ext cx="8928991" cy="4477988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161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1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61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865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7220">
                <a:tc grid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تغییرات نسبت به سال قبل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سال مالي منتهي به 1403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/09/30</a:t>
                      </a:r>
                      <a:endParaRPr lang="fa-IR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سال مالي منتهي به 1404/09/30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نام محصول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فروش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توليد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فروش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توليد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فروش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توليد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888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مقدار( تن )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مقدار( تن )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مقدار( تن )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مقدار( تن )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 rtl="1" fontAlgn="ctr"/>
                      <a:endParaRPr kumimoji="0" lang="fa-IR" sz="1300" b="1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55،446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55،997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51،317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51،838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انواع پودر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(16)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(16)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18،497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18،553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15،629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15،601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انواع صابون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(6)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8،897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8،925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8،364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8،312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محصولات صنعتي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88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(10)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(10)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10،774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10،774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9،689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9،689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محصولات صنعتي كارمزدي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16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(7)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4،697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4،792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5،437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4،442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انواع کفشوی و پودر ظرفشویی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10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133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884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820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975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b" latinLnBrk="0" hangingPunct="1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1،912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سایر محصولات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(8)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cs typeface="B Nazanin" panose="00000400000000000000" pitchFamily="2" charset="-78"/>
                        </a:rPr>
                        <a:t>(8)</a:t>
                      </a:r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99،185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99،833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91،411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kumimoji="0"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91،794</a:t>
                      </a:r>
                      <a:endParaRPr kumimoji="0"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</a:t>
                      </a:r>
                      <a:r>
                        <a:rPr lang="fa-I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End 9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eginning 10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99AD40-D067-10AB-11FE-8B66656AF34A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17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317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47528" y="2321586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8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«بسم الله الرحمن </a:t>
            </a:r>
            <a:r>
              <a:rPr lang="fa-IR" sz="8000" dirty="0">
                <a:solidFill>
                  <a:prstClr val="black"/>
                </a:solidFill>
                <a:cs typeface="B Davat" pitchFamily="2" charset="-78"/>
              </a:rPr>
              <a:t>الرحيم</a:t>
            </a:r>
            <a:r>
              <a:rPr lang="fa-IR" sz="8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Davat" pitchFamily="2" charset="-78"/>
              </a:rPr>
              <a:t> » </a:t>
            </a:r>
            <a:endParaRPr lang="en-US" sz="8000" dirty="0"/>
          </a:p>
        </p:txBody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End 11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eginning 12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50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60297" y="507557"/>
            <a:ext cx="1808508" cy="5790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3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نسبت هاي مالي</a:t>
            </a:r>
            <a:endParaRPr lang="fa-IR" sz="2300" dirty="0">
              <a:solidFill>
                <a:srgbClr val="CC3300"/>
              </a:solidFill>
              <a:cs typeface="B Nazanin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1829608"/>
              </p:ext>
            </p:extLst>
          </p:nvPr>
        </p:nvGraphicFramePr>
        <p:xfrm>
          <a:off x="1703513" y="1122584"/>
          <a:ext cx="8820000" cy="5116929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2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7609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1403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1404</a:t>
                      </a:r>
                      <a:endParaRPr lang="en-US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0" dirty="0">
                          <a:cs typeface="B Nazanin" pitchFamily="2" charset="-78"/>
                        </a:rPr>
                        <a:t>واحد</a:t>
                      </a:r>
                      <a:endParaRPr lang="en-US" sz="1800" b="0" dirty="0"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b="0" dirty="0">
                          <a:cs typeface="B Nazanin" pitchFamily="2" charset="-78"/>
                        </a:rPr>
                        <a:t>مبناي نسبت</a:t>
                      </a:r>
                      <a:endParaRPr lang="en-US" sz="1800" b="0" dirty="0"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36">
                <a:tc gridSpan="5">
                  <a:txBody>
                    <a:bodyPr/>
                    <a:lstStyle/>
                    <a:p>
                      <a:pPr algn="r" rtl="1" fontAlgn="ctr"/>
                      <a:r>
                        <a:rPr lang="fa-IR" sz="16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 نسبت‌هاي نقدينگي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580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1،5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1.5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مرتبه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 دارايي جاري پايان دوره بر</a:t>
                      </a:r>
                      <a:r>
                        <a:rPr lang="fa-IR" sz="1600" b="0" i="0" u="none" strike="noStrike" baseline="0" dirty="0">
                          <a:effectLst/>
                          <a:latin typeface="Bnazanin"/>
                          <a:cs typeface="B Nazanin" pitchFamily="2" charset="-78"/>
                        </a:rPr>
                        <a:t> </a:t>
                      </a:r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بدهي جاري پايان دوره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نسبت جاری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436">
                <a:tc gridSpan="5">
                  <a:txBody>
                    <a:bodyPr/>
                    <a:lstStyle/>
                    <a:p>
                      <a:pPr algn="r" rtl="1" fontAlgn="ctr"/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891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54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56</a:t>
                      </a:r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effectLst/>
                          <a:latin typeface="Bnazanin"/>
                          <a:cs typeface="B Nazanin" pitchFamily="2" charset="-78"/>
                        </a:rPr>
                        <a:t>درصد</a:t>
                      </a:r>
                      <a:endParaRPr lang="fa-IR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 بدهي‌ها در پايان دوره بر</a:t>
                      </a:r>
                      <a:r>
                        <a:rPr lang="fa-I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</a:t>
                      </a: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 دارايي‌ها در پايان دوره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نسبت بدهی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436">
                <a:tc gridSpan="5">
                  <a:txBody>
                    <a:bodyPr/>
                    <a:lstStyle/>
                    <a:p>
                      <a:pPr algn="r" rtl="1" fontAlgn="ctr"/>
                      <a:endParaRPr lang="en-US" sz="160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B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5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مرتبه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بهاي تمام شده كالاي فروش رفته  </a:t>
                      </a:r>
                    </a:p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متوسط موجودي‌هاي ابتدا وانتهاي دوره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دوره گردش موجودي کالا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6436">
                <a:tc gridSpan="5">
                  <a:txBody>
                    <a:bodyPr/>
                    <a:lstStyle/>
                    <a:p>
                      <a:pPr algn="r" rtl="1" fontAlgn="ctr"/>
                      <a:endParaRPr lang="en-US" sz="1600" b="0" i="0" u="none" strike="noStrike" dirty="0">
                        <a:effectLst/>
                        <a:latin typeface="B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91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سود خالص بر ميانگين كل دارايي‌ها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نسبت بازده دارايی‌ها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338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39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21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سود خالص بر</a:t>
                      </a:r>
                      <a:r>
                        <a:rPr lang="fa-IR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 ميانگين  حقوق صاحبان سهام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نسبت بازده حقوق صاحبان سهام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48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428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282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ریال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cs typeface="B Nazanin" pitchFamily="2" charset="-78"/>
                        </a:rPr>
                        <a:t>سود خالص بر تعداد سهام عادي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سود هرسهم </a:t>
                      </a:r>
                      <a:r>
                        <a:rPr lang="en-US" sz="1600" b="0" dirty="0">
                          <a:latin typeface="Times New Roman" panose="02020603050405020304" pitchFamily="18" charset="0"/>
                          <a:cs typeface="B Nazanin" pitchFamily="2" charset="-78"/>
                        </a:rPr>
                        <a:t>EPS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B Nazanin" pitchFamily="2" charset="-78"/>
                        </a:rPr>
                        <a:t>)</a:t>
                      </a:r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B Nazanin" pitchFamily="2" charset="-78"/>
                        </a:rPr>
                        <a:t>)</a:t>
                      </a:r>
                      <a:endParaRPr lang="en-US" sz="1600" b="0" dirty="0">
                        <a:latin typeface="Times New Roman" panose="02020603050405020304" pitchFamily="18" charset="0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48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30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ریال</a:t>
                      </a:r>
                      <a:endParaRPr lang="en-US" sz="16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600" dirty="0">
                          <a:cs typeface="B Nazanin" pitchFamily="2" charset="-78"/>
                        </a:rPr>
                        <a:t>سود تقسيم شده بر تعداد سهام عادي</a:t>
                      </a:r>
                      <a:endParaRPr lang="en-US" sz="1600" dirty="0"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سود نقدی هرسهم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(</a:t>
                      </a:r>
                      <a:r>
                        <a:rPr lang="en-US" sz="1600" b="0" dirty="0">
                          <a:latin typeface="Times New Roman" panose="02020603050405020304" pitchFamily="18" charset="0"/>
                          <a:cs typeface="B Nazanin" pitchFamily="2" charset="-78"/>
                        </a:rPr>
                        <a:t>DPS)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1" name="Action Button: Forward or Next 10">
            <a:hlinkClick r:id="" action="ppaction://hlinkshowjump?jump=nextslide" highlightClick="1"/>
          </p:cNvPr>
          <p:cNvSpPr/>
          <p:nvPr/>
        </p:nvSpPr>
        <p:spPr>
          <a:xfrm>
            <a:off x="9192344" y="6633376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Back or Previous 11">
            <a:hlinkClick r:id="" action="ppaction://hlinkshowjump?jump=previousslide" highlightClick="1"/>
          </p:cNvPr>
          <p:cNvSpPr/>
          <p:nvPr/>
        </p:nvSpPr>
        <p:spPr>
          <a:xfrm>
            <a:off x="8832304" y="6633376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End 12">
            <a:hlinkClick r:id="" action="ppaction://hlinkshowjump?jump=lastslide" highlightClick="1"/>
          </p:cNvPr>
          <p:cNvSpPr/>
          <p:nvPr/>
        </p:nvSpPr>
        <p:spPr>
          <a:xfrm>
            <a:off x="9552384" y="6633376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eginning 13">
            <a:hlinkClick r:id="" action="ppaction://hlinkshowjump?jump=firstslide" highlightClick="1"/>
          </p:cNvPr>
          <p:cNvSpPr/>
          <p:nvPr/>
        </p:nvSpPr>
        <p:spPr>
          <a:xfrm>
            <a:off x="8472265" y="6633376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866540-51A6-3D48-3059-D3C474DF43CD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18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564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75720" y="692696"/>
            <a:ext cx="691276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5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الف) تغييرات در دارایی ها ، بدهی ها و حقوق مالكانه</a:t>
            </a:r>
            <a:endParaRPr lang="fa-IR" sz="2500" dirty="0">
              <a:solidFill>
                <a:srgbClr val="CC3300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2824"/>
              </p:ext>
            </p:extLst>
          </p:nvPr>
        </p:nvGraphicFramePr>
        <p:xfrm>
          <a:off x="1703512" y="1196992"/>
          <a:ext cx="8712968" cy="1800000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مبلغ (میلیون ریال)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تغییرات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</a:t>
                      </a: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تغییرات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 Nazanin"/>
                          <a:ea typeface="+mn-ea"/>
                          <a:cs typeface="B Nazanin" pitchFamily="2" charset="-78"/>
                        </a:rPr>
                        <a:t>43،262،667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  52,928,107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22</a:t>
                      </a:r>
                      <a:endParaRPr kumimoji="0"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دارايي ها</a:t>
                      </a:r>
                      <a:endParaRPr lang="fa-IR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23،526،732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  29,401,931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25</a:t>
                      </a:r>
                      <a:endParaRPr kumimoji="0"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بدهی‌ها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19،735،935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  23,526,176 </a:t>
                      </a:r>
                    </a:p>
                  </a:txBody>
                  <a:tcPr marL="0" marR="0" marT="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19</a:t>
                      </a:r>
                      <a:endParaRPr kumimoji="0"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حقوق مالكانه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059996" y="3100052"/>
            <a:ext cx="44644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500" dirty="0">
                <a:solidFill>
                  <a:srgbClr val="CC3300"/>
                </a:solidFill>
                <a:latin typeface="Calibri"/>
                <a:ea typeface="Calibri"/>
                <a:cs typeface="B Titr" pitchFamily="2" charset="-78"/>
              </a:rPr>
              <a:t>ب) تغييرات در سرمایه گذاری ها</a:t>
            </a:r>
            <a:endParaRPr lang="fa-IR" sz="2500" dirty="0">
              <a:solidFill>
                <a:srgbClr val="CC3300"/>
              </a:solidFill>
              <a:cs typeface="B Nazanin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119933"/>
              </p:ext>
            </p:extLst>
          </p:nvPr>
        </p:nvGraphicFramePr>
        <p:xfrm>
          <a:off x="1739517" y="3748084"/>
          <a:ext cx="8784975" cy="2417220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18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243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40000">
                <a:tc grid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1404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</a:t>
                      </a:r>
                      <a:b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تغییرات مبلغ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220"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مبلغ </a:t>
                      </a:r>
                      <a:b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(میلیون ریال)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تعداد سهم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مبلغ </a:t>
                      </a:r>
                      <a:b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(میلیون ریال)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تعداد سهم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2،647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2،661،512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2،973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 2,677,608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سرمايه گذاري در سهام شركت هاي خارج از بورس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95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914،077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1،926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1,358,460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سرمايه گذاري در سهام شركت هاي پذیرفته شده در بورس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9" name="Action Button: Forward or Next 8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ack or Previous 9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End 10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Beginning 11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1B3F7C-0929-C69F-351F-31EFE66BB051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19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0672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56104" y="714107"/>
            <a:ext cx="2680542" cy="557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200" dirty="0">
                <a:solidFill>
                  <a:srgbClr val="0070C0"/>
                </a:solidFill>
                <a:latin typeface="Calibri"/>
                <a:ea typeface="Calibri"/>
                <a:cs typeface="B Titr" pitchFamily="2" charset="-78"/>
              </a:rPr>
              <a:t>بازاريابي و فروش داخلي</a:t>
            </a:r>
            <a:endParaRPr lang="fa-IR" sz="2200" b="1" dirty="0">
              <a:solidFill>
                <a:srgbClr val="0070C0"/>
              </a:solidFill>
              <a:cs typeface="B Nazanin" pitchFamily="2" charset="-78"/>
            </a:endParaRPr>
          </a:p>
        </p:txBody>
      </p:sp>
      <p:pic>
        <p:nvPicPr>
          <p:cNvPr id="6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954160"/>
              </p:ext>
            </p:extLst>
          </p:nvPr>
        </p:nvGraphicFramePr>
        <p:xfrm>
          <a:off x="1847529" y="1412777"/>
          <a:ext cx="8482371" cy="5032627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59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29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692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681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7856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2048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</a:t>
                      </a: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  <a:endParaRPr lang="fa-IR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3834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میلیون ریال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میلیون ریال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33،472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36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11،552،272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34،011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36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18،446،903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پودر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18،049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45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14،323،870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15،257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43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21،637،109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صابون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8،842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14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4،558،288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6،945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13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6،501،572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محصولات صنعتي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745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1،805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506،114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2،838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2،830،471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کفشوی و پودر ظرفشویی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10،774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781،808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9،689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1،165،339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محصولات کارمزدی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170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25،619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129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46،392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سایر محصولات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73،112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31،747،971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68،869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0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50،627،786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Action Button: Forward or Next 7">
            <a:hlinkClick r:id="" action="ppaction://hlinkshowjump?jump=nextslide" highlightClick="1"/>
          </p:cNvPr>
          <p:cNvSpPr/>
          <p:nvPr/>
        </p:nvSpPr>
        <p:spPr>
          <a:xfrm>
            <a:off x="9192344" y="6561368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/>
        </p:nvSpPr>
        <p:spPr>
          <a:xfrm>
            <a:off x="8832304" y="6561368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End 9">
            <a:hlinkClick r:id="" action="ppaction://hlinkshowjump?jump=lastslide" highlightClick="1"/>
          </p:cNvPr>
          <p:cNvSpPr/>
          <p:nvPr/>
        </p:nvSpPr>
        <p:spPr>
          <a:xfrm>
            <a:off x="9552384" y="6561368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eginning 10">
            <a:hlinkClick r:id="" action="ppaction://hlinkshowjump?jump=firstslide" highlightClick="1"/>
          </p:cNvPr>
          <p:cNvSpPr/>
          <p:nvPr/>
        </p:nvSpPr>
        <p:spPr>
          <a:xfrm>
            <a:off x="8472265" y="6561368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D902FA-F623-198F-B601-EB2D3CE4D839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20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886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447636"/>
              </p:ext>
            </p:extLst>
          </p:nvPr>
        </p:nvGraphicFramePr>
        <p:xfrm>
          <a:off x="1775520" y="1304770"/>
          <a:ext cx="8640960" cy="4579261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59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7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88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71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40000">
                <a:tc gridSpan="4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1404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2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fa-IR" sz="1400" b="1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  <a:endParaRPr lang="fa-IR" sz="2000" b="0" i="0" u="none" strike="noStrike" dirty="0">
                        <a:solidFill>
                          <a:schemeClr val="tx1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13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میلیون ریال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تن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از کل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میلیون ریال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84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21،974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3،258،523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77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17،305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57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en-US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3,742,619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پودر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447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294،898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372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381،131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صابون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46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27،819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1،419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1،301،618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محصولات صنعتي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2،892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670،226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2،598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793،781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انواع کفشوی و پودر ظرفشویی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713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227،143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anose="00000400000000000000" pitchFamily="2" charset="-78"/>
                        </a:rPr>
                        <a:t>846</a:t>
                      </a:r>
                      <a:endParaRPr lang="en-US" sz="2000" b="0" i="0" u="none" strike="noStrike" dirty="0">
                        <a:effectLst/>
                        <a:latin typeface="B Nazanin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6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365،903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سایر محصولات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26،072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4،478،609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22،541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378" rtl="1" eaLnBrk="1" fontAlgn="ctr" latinLnBrk="0" hangingPunct="1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anose="00000400000000000000" pitchFamily="2" charset="-78"/>
                        </a:rPr>
                        <a:t>6،585،052</a:t>
                      </a:r>
                      <a:endParaRPr lang="en-US" sz="2000" b="0" i="0" u="none" strike="noStrike" kern="1200" dirty="0">
                        <a:solidFill>
                          <a:schemeClr val="tx1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anose="00000400000000000000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664734" y="638908"/>
            <a:ext cx="2771913" cy="5578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2200" dirty="0">
                <a:solidFill>
                  <a:srgbClr val="0070C0"/>
                </a:solidFill>
                <a:latin typeface="Calibri"/>
                <a:ea typeface="Calibri"/>
                <a:cs typeface="B Titr" pitchFamily="2" charset="-78"/>
              </a:rPr>
              <a:t>بازاريابي و فروش خارجي</a:t>
            </a:r>
            <a:endParaRPr lang="fa-IR" sz="2200" b="1" dirty="0">
              <a:solidFill>
                <a:srgbClr val="0070C0"/>
              </a:solidFill>
              <a:cs typeface="B Nazanin" pitchFamily="2" charset="-78"/>
            </a:endParaRPr>
          </a:p>
        </p:txBody>
      </p:sp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End 8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eginning 9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488040-57DD-F5DB-C6C0-66D6D8ECA182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21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9760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825579" y="899428"/>
            <a:ext cx="4597734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fa-IR" sz="2500" dirty="0">
                <a:solidFill>
                  <a:srgbClr val="CC3300"/>
                </a:solidFill>
                <a:cs typeface="B Titr" pitchFamily="2" charset="-78"/>
              </a:rPr>
              <a:t>آناليز قيمت تمام شده كالاي ساخته شده</a:t>
            </a:r>
            <a:endParaRPr lang="en-US" sz="2500" dirty="0">
              <a:solidFill>
                <a:srgbClr val="CC3300"/>
              </a:solidFill>
              <a:cs typeface="B Titr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237720"/>
              </p:ext>
            </p:extLst>
          </p:nvPr>
        </p:nvGraphicFramePr>
        <p:xfrm>
          <a:off x="1847528" y="1700808"/>
          <a:ext cx="8640960" cy="3744096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504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19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02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نسبت به قیمت تمام شده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1403/09/30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درصد نسبت به قیمت تمام شده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1404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/09/30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شرح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89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24،315،657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84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 38,407,903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مواد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1،713،214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 panose="00000400000000000000" pitchFamily="2" charset="-78"/>
                        <a:ea typeface="+mn-ea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7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fontAlgn="ctr" latinLnBrk="0" hangingPunct="1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 3,325,646 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دستمزد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5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2،489،196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8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 3,771,113 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سربار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100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28،536،067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fa-IR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100</a:t>
                      </a:r>
                      <a:endParaRPr kumimoji="0" lang="en-US" sz="2000" b="0" i="0" u="none" strike="noStrike" kern="1200" dirty="0">
                        <a:solidFill>
                          <a:srgbClr val="000000"/>
                        </a:solidFill>
                        <a:effectLst/>
                        <a:latin typeface="B Nazanin"/>
                        <a:ea typeface="+mn-ea"/>
                        <a:cs typeface="B Nazanin" pitchFamily="2" charset="-7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kumimoji="0" lang="en-US" sz="2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B Nazanin"/>
                          <a:ea typeface="+mn-ea"/>
                          <a:cs typeface="B Nazanin" pitchFamily="2" charset="-78"/>
                        </a:rPr>
                        <a:t>45,504,662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جمع قیمت تمام شده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Action Button: Forward or Next 6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Back or Previous 7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End 8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ction Button: Beginning 9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044E45-B279-9392-2A76-C3371817DE2E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22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4944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27448" y="1268760"/>
            <a:ext cx="9709301" cy="517321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خريد دو دستگاه پرس صابون در راستاي برنامه هاي نوسازي خطوط توليد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تكميل خريد تجهيزات خارجي پلنت سولفوناسيون ، ترخيص و انتقال به انبارهاي شركت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خريد و نصب دستگاه بسته بندي پودرهاي نايلوني براي افزايش توليد با ارزش افزوده بيشتر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اجراي پروژه نصب و راه اندازي سيستم اعلام حريق با </a:t>
            </a:r>
            <a:r>
              <a:rPr lang="fa-IR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پيشرفت 80 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درصدي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ساخت دستگاه سورتر صابونسازي توسط متخصصان داخلي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توليد صابون هاي سيو جديد منطبق با نيازمنديهاي بازار و افزايش توان رقابتي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توسعه جغرافيايي بازارهاي صادراتي به دو مقصد جديد ليبي و امارات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كسب رتبه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A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از سازمان غذا و دارو در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PRPS</a:t>
            </a: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امتياز از 900 به 1200</a:t>
            </a:r>
            <a:endParaRPr lang="fa-IR" sz="2000" b="1" dirty="0">
              <a:solidFill>
                <a:srgbClr val="FF0000"/>
              </a:solidFill>
              <a:latin typeface="B Nazanin"/>
              <a:cs typeface="B Nazanin" pitchFamily="2" charset="-78"/>
            </a:endParaRPr>
          </a:p>
        </p:txBody>
      </p:sp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504" y="4762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ction Button: Forward or Next 12">
            <a:hlinkClick r:id="" action="ppaction://hlinkshowjump?jump=nextslide" highlightClick="1"/>
          </p:cNvPr>
          <p:cNvSpPr/>
          <p:nvPr/>
        </p:nvSpPr>
        <p:spPr>
          <a:xfrm>
            <a:off x="1271464" y="6587172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previousslide" highlightClick="1"/>
          </p:cNvPr>
          <p:cNvSpPr/>
          <p:nvPr/>
        </p:nvSpPr>
        <p:spPr>
          <a:xfrm>
            <a:off x="911424" y="6587172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End 14">
            <a:hlinkClick r:id="" action="ppaction://hlinkshowjump?jump=lastslide" highlightClick="1"/>
          </p:cNvPr>
          <p:cNvSpPr/>
          <p:nvPr/>
        </p:nvSpPr>
        <p:spPr>
          <a:xfrm>
            <a:off x="1631504" y="6587172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eginning 15">
            <a:hlinkClick r:id="" action="ppaction://hlinkshowjump?jump=firstslide" highlightClick="1"/>
          </p:cNvPr>
          <p:cNvSpPr/>
          <p:nvPr/>
        </p:nvSpPr>
        <p:spPr>
          <a:xfrm>
            <a:off x="551385" y="6587172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FF85DB-62D9-47A9-ADE0-4F00D4F69924}"/>
              </a:ext>
            </a:extLst>
          </p:cNvPr>
          <p:cNvSpPr txBox="1"/>
          <p:nvPr/>
        </p:nvSpPr>
        <p:spPr>
          <a:xfrm>
            <a:off x="2351584" y="556564"/>
            <a:ext cx="7596336" cy="48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solidFill>
                  <a:srgbClr val="FF0000"/>
                </a:solidFill>
                <a:cs typeface="B Nazanin" pitchFamily="2" charset="-78"/>
              </a:rPr>
              <a:t>اقدامات صورت گرفته</a:t>
            </a:r>
            <a:r>
              <a:rPr lang="fa-IR" sz="2400" b="1" dirty="0">
                <a:solidFill>
                  <a:srgbClr val="FF0000"/>
                </a:solidFill>
                <a:latin typeface="B Nazanin"/>
                <a:cs typeface="B Nazanin" pitchFamily="2" charset="-78"/>
              </a:rPr>
              <a:t> شركت براي سال مالي </a:t>
            </a:r>
            <a:r>
              <a:rPr lang="en-US" sz="2400" b="1" dirty="0">
                <a:solidFill>
                  <a:srgbClr val="FF0000"/>
                </a:solidFill>
                <a:latin typeface="B Nazanin"/>
                <a:cs typeface="B Nazanin" pitchFamily="2" charset="-78"/>
              </a:rPr>
              <a:t>1404</a:t>
            </a:r>
            <a:endParaRPr lang="en-US" sz="2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C63142-D9EF-1662-C42B-5FE2D6599227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23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908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FCB38B-35FB-D7BD-1160-7537648A3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45E45AD-F04E-00B4-1191-0AE4FCAB2740}"/>
              </a:ext>
            </a:extLst>
          </p:cNvPr>
          <p:cNvSpPr txBox="1"/>
          <p:nvPr/>
        </p:nvSpPr>
        <p:spPr>
          <a:xfrm>
            <a:off x="1619726" y="1268760"/>
            <a:ext cx="9217023" cy="49962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توليد و عرضه پودرهاي نايلوني 3و 5 كيلو گرمي برف و سپيد در بازارهاي داخلي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افزايش سرمايه 45 درصدي در سال مالي منتهي به آذر ماه 1404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واحد برتر صنعتي در گروه محصولات دارويي ، بهداشتي و شوينده در جشنواره توليد ملي، افتخار ملي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كسب رتبه برتر در هشتمين رويداد كيفيت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شركت برتر گروه توسعه صنايع بهشهر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كسب برند برتر مصرف كنندگان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342900" marR="0" lvl="0" indent="-342900" algn="just" rtl="1">
              <a:lnSpc>
                <a:spcPct val="200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قرار داد پژوهشي با پژوهشگاه پليمر و پتروشيمي ايران جهت كپسوله كردن اسانس</a:t>
            </a:r>
            <a:endParaRPr lang="fa-IR" sz="2000" b="1" dirty="0">
              <a:solidFill>
                <a:srgbClr val="FF0000"/>
              </a:solidFill>
              <a:latin typeface="B Nazanin"/>
              <a:cs typeface="B Nazanin" pitchFamily="2" charset="-78"/>
            </a:endParaRPr>
          </a:p>
          <a:p>
            <a:pPr marL="342900" algn="just" rtl="1">
              <a:tabLst>
                <a:tab pos="342900" algn="l"/>
              </a:tabLst>
            </a:pPr>
            <a:r>
              <a:rPr lang="fa-IR" sz="2000" b="1" dirty="0">
                <a:cs typeface="B Nazanin" pitchFamily="2" charset="-78"/>
              </a:rPr>
              <a:t> </a:t>
            </a:r>
            <a:endParaRPr lang="fa-IR" sz="2000" b="1" dirty="0">
              <a:solidFill>
                <a:srgbClr val="FF0000"/>
              </a:solidFill>
              <a:latin typeface="B Nazanin"/>
              <a:cs typeface="B Nazanin" pitchFamily="2" charset="-78"/>
            </a:endParaRPr>
          </a:p>
        </p:txBody>
      </p:sp>
      <p:pic>
        <p:nvPicPr>
          <p:cNvPr id="7" name="Picture 2" descr="C:\Users\i.sheikhi\Desktop\Paxan.png">
            <a:extLst>
              <a:ext uri="{FF2B5EF4-FFF2-40B4-BE49-F238E27FC236}">
                <a16:creationId xmlns:a16="http://schemas.microsoft.com/office/drawing/2014/main" id="{57A11CA1-BA15-F104-A495-01512AC8D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504" y="4762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ction Button: Forward or Next 12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7B47E65-3869-C086-8F8A-EB014168B016}"/>
              </a:ext>
            </a:extLst>
          </p:cNvPr>
          <p:cNvSpPr/>
          <p:nvPr/>
        </p:nvSpPr>
        <p:spPr>
          <a:xfrm>
            <a:off x="1271464" y="6587172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previousslide" highlightClick="1"/>
            <a:extLst>
              <a:ext uri="{FF2B5EF4-FFF2-40B4-BE49-F238E27FC236}">
                <a16:creationId xmlns:a16="http://schemas.microsoft.com/office/drawing/2014/main" id="{8F143350-8C36-11F7-AACA-0B07AA087BBE}"/>
              </a:ext>
            </a:extLst>
          </p:cNvPr>
          <p:cNvSpPr/>
          <p:nvPr/>
        </p:nvSpPr>
        <p:spPr>
          <a:xfrm>
            <a:off x="911424" y="6587172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End 14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BFF5CAF9-7D04-B1E3-1134-4C42CB303CDB}"/>
              </a:ext>
            </a:extLst>
          </p:cNvPr>
          <p:cNvSpPr/>
          <p:nvPr/>
        </p:nvSpPr>
        <p:spPr>
          <a:xfrm>
            <a:off x="1631504" y="6587172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eginning 15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172AC28A-0838-131F-B94B-65C373963FB8}"/>
              </a:ext>
            </a:extLst>
          </p:cNvPr>
          <p:cNvSpPr/>
          <p:nvPr/>
        </p:nvSpPr>
        <p:spPr>
          <a:xfrm>
            <a:off x="551385" y="6587172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3B02F8-9C65-5437-4825-47E824630106}"/>
              </a:ext>
            </a:extLst>
          </p:cNvPr>
          <p:cNvSpPr txBox="1"/>
          <p:nvPr/>
        </p:nvSpPr>
        <p:spPr>
          <a:xfrm>
            <a:off x="2351584" y="556564"/>
            <a:ext cx="7596336" cy="487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 rtl="1">
              <a:lnSpc>
                <a:spcPct val="107000"/>
              </a:lnSpc>
              <a:spcAft>
                <a:spcPts val="800"/>
              </a:spcAft>
            </a:pPr>
            <a:r>
              <a:rPr lang="fa-IR" sz="2400" b="1" dirty="0">
                <a:solidFill>
                  <a:srgbClr val="FF0000"/>
                </a:solidFill>
                <a:cs typeface="B Nazanin" pitchFamily="2" charset="-78"/>
              </a:rPr>
              <a:t>اقدامات صورت گرفته</a:t>
            </a:r>
            <a:r>
              <a:rPr lang="fa-IR" sz="2400" b="1" dirty="0">
                <a:solidFill>
                  <a:srgbClr val="FF0000"/>
                </a:solidFill>
                <a:latin typeface="B Nazanin"/>
                <a:cs typeface="B Nazanin" pitchFamily="2" charset="-78"/>
              </a:rPr>
              <a:t> شركت براي سال مالي </a:t>
            </a:r>
            <a:r>
              <a:rPr lang="en-US" sz="2400" b="1" dirty="0">
                <a:solidFill>
                  <a:srgbClr val="FF0000"/>
                </a:solidFill>
                <a:latin typeface="B Nazanin"/>
                <a:cs typeface="B Nazanin" pitchFamily="2" charset="-78"/>
              </a:rPr>
              <a:t>1404</a:t>
            </a:r>
            <a:endParaRPr lang="en-US" sz="2400" b="1" dirty="0">
              <a:solidFill>
                <a:srgbClr val="FF0000"/>
              </a:solidFill>
              <a:cs typeface="B Nazanin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0A4ED3-A45C-5210-3754-36537EE80DE2}"/>
              </a:ext>
            </a:extLst>
          </p:cNvPr>
          <p:cNvSpPr txBox="1"/>
          <p:nvPr/>
        </p:nvSpPr>
        <p:spPr>
          <a:xfrm>
            <a:off x="407368" y="61560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24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14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2157" y="1124744"/>
            <a:ext cx="9217023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نصب و راه اندازي واحد سولفوناسيون جديد</a:t>
            </a:r>
          </a:p>
          <a:p>
            <a:pPr marL="511175" indent="-169863" algn="just" rtl="1">
              <a:buFont typeface="Wingdings" panose="05000000000000000000" pitchFamily="2" charset="2"/>
              <a:buChar char="ü"/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برآورد تاريخ بهره برداري " اسفند 1405"</a:t>
            </a:r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 تكميل پروژه سيستم اعلام حريق و آغاز بخش اطفاء حريق</a:t>
            </a: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285750" indent="-285750" algn="just" rtl="1">
              <a:buFont typeface="Wingdings" panose="05000000000000000000" pitchFamily="2" charset="2"/>
              <a:buChar char="ü"/>
            </a:pPr>
            <a:endParaRPr lang="fa-IR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اجراي طرح نوسازي ماشين آلات چاپ و بسته بندي</a:t>
            </a: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افزايش سرمايه از محل سود انباشته</a:t>
            </a: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r>
              <a:rPr lang="fa-IR" sz="2000" dirty="0">
                <a:latin typeface="Calibri" panose="020F0502020204030204" pitchFamily="34" charset="0"/>
                <a:cs typeface="B Nazanin" panose="00000400000000000000" pitchFamily="2" charset="-78"/>
              </a:rPr>
              <a:t>برنامه ريزي توسعه سبد محصولات مايعات برند سپيد</a:t>
            </a:r>
            <a:endParaRPr lang="en-US" sz="20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endParaRPr lang="en-US" sz="2000" b="1" dirty="0">
              <a:solidFill>
                <a:srgbClr val="FF0000"/>
              </a:solidFill>
              <a:cs typeface="B Nazanin" pitchFamily="2" charset="-78"/>
            </a:endParaRPr>
          </a:p>
          <a:p>
            <a:pPr marL="57150" indent="342900" algn="just" rtl="1">
              <a:buFont typeface="Wingdings" panose="05000000000000000000" pitchFamily="2" charset="2"/>
              <a:buChar char="ü"/>
              <a:tabLst>
                <a:tab pos="114300" algn="l"/>
              </a:tabLst>
            </a:pPr>
            <a:endParaRPr lang="fa-IR" b="1" dirty="0">
              <a:latin typeface="B Nazanin"/>
              <a:cs typeface="B Nazanin" pitchFamily="2" charset="-78"/>
            </a:endParaRPr>
          </a:p>
          <a:p>
            <a:pPr algn="just" rtl="1"/>
            <a:endParaRPr lang="fa-IR" dirty="0">
              <a:solidFill>
                <a:prstClr val="black"/>
              </a:solidFill>
              <a:cs typeface="B Nazanin" pitchFamily="2" charset="-78"/>
            </a:endParaRPr>
          </a:p>
        </p:txBody>
      </p:sp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2504" y="4762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ction Button: Forward or Next 12">
            <a:hlinkClick r:id="" action="ppaction://hlinkshowjump?jump=nextslide" highlightClick="1"/>
          </p:cNvPr>
          <p:cNvSpPr/>
          <p:nvPr/>
        </p:nvSpPr>
        <p:spPr>
          <a:xfrm>
            <a:off x="1271464" y="6587172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previousslide" highlightClick="1"/>
          </p:cNvPr>
          <p:cNvSpPr/>
          <p:nvPr/>
        </p:nvSpPr>
        <p:spPr>
          <a:xfrm>
            <a:off x="911424" y="6587172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End 14">
            <a:hlinkClick r:id="" action="ppaction://hlinkshowjump?jump=lastslide" highlightClick="1"/>
          </p:cNvPr>
          <p:cNvSpPr/>
          <p:nvPr/>
        </p:nvSpPr>
        <p:spPr>
          <a:xfrm>
            <a:off x="1631504" y="6587172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eginning 15">
            <a:hlinkClick r:id="" action="ppaction://hlinkshowjump?jump=firstslide" highlightClick="1"/>
          </p:cNvPr>
          <p:cNvSpPr/>
          <p:nvPr/>
        </p:nvSpPr>
        <p:spPr>
          <a:xfrm>
            <a:off x="551385" y="6587172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FF85DB-62D9-47A9-ADE0-4F00D4F69924}"/>
              </a:ext>
            </a:extLst>
          </p:cNvPr>
          <p:cNvSpPr txBox="1"/>
          <p:nvPr/>
        </p:nvSpPr>
        <p:spPr>
          <a:xfrm>
            <a:off x="1535888" y="109936"/>
            <a:ext cx="75963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2400" b="1" dirty="0">
                <a:solidFill>
                  <a:srgbClr val="FF0000"/>
                </a:solidFill>
                <a:latin typeface="B Nazanin"/>
                <a:cs typeface="B Nazanin" pitchFamily="2" charset="-78"/>
              </a:rPr>
              <a:t>برنامه هاي استراتژيك وچشم انداز شركت براي سال مالي آتي</a:t>
            </a:r>
            <a:endParaRPr lang="en-US" sz="2400" dirty="0">
              <a:solidFill>
                <a:srgbClr val="FF0000"/>
              </a:solidFill>
              <a:cs typeface="B Titr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3F83794-7A87-04F2-DF6B-E3660D639328}"/>
              </a:ext>
            </a:extLst>
          </p:cNvPr>
          <p:cNvSpPr txBox="1"/>
          <p:nvPr/>
        </p:nvSpPr>
        <p:spPr>
          <a:xfrm>
            <a:off x="479377" y="616530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25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9547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613251" y="2311713"/>
            <a:ext cx="7046005" cy="1477328"/>
          </a:xfrm>
          <a:prstGeom prst="rect">
            <a:avLst/>
          </a:prstGeom>
          <a:noFill/>
        </p:spPr>
        <p:txBody>
          <a:bodyPr wrap="square" rtlCol="0" anchor="ctr">
            <a:prstTxWarp prst="textWave4">
              <a:avLst/>
            </a:prstTxWarp>
            <a:spAutoFit/>
          </a:bodyPr>
          <a:lstStyle/>
          <a:p>
            <a:r>
              <a:rPr lang="fa-IR" sz="9000" dirty="0">
                <a:cs typeface="B Davat" pitchFamily="2" charset="-78"/>
              </a:rPr>
              <a:t>با تشكر از توجه شما</a:t>
            </a:r>
            <a:endParaRPr lang="en-US" sz="9000" dirty="0">
              <a:cs typeface="B Davat" pitchFamily="2" charset="-78"/>
            </a:endParaRPr>
          </a:p>
        </p:txBody>
      </p:sp>
      <p:sp>
        <p:nvSpPr>
          <p:cNvPr id="7" name="Action Button: Back or Previous 6">
            <a:hlinkClick r:id="" action="ppaction://hlinkshowjump?jump=previousslide" highlightClick="1"/>
          </p:cNvPr>
          <p:cNvSpPr/>
          <p:nvPr/>
        </p:nvSpPr>
        <p:spPr>
          <a:xfrm>
            <a:off x="9624392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eginning 8">
            <a:hlinkClick r:id="" action="ppaction://hlinkshowjump?jump=firstslide" highlightClick="1"/>
          </p:cNvPr>
          <p:cNvSpPr/>
          <p:nvPr/>
        </p:nvSpPr>
        <p:spPr>
          <a:xfrm>
            <a:off x="9264352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3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End 7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eginning 8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C64361-BEA0-4B98-AAEA-54C79B8FEB35}"/>
              </a:ext>
            </a:extLst>
          </p:cNvPr>
          <p:cNvSpPr txBox="1"/>
          <p:nvPr/>
        </p:nvSpPr>
        <p:spPr>
          <a:xfrm>
            <a:off x="2135561" y="1843951"/>
            <a:ext cx="79118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fa-IR" sz="4000" dirty="0">
                <a:solidFill>
                  <a:srgbClr val="0070C0"/>
                </a:solidFill>
                <a:cs typeface="B Nazanin" panose="00000400000000000000" pitchFamily="2" charset="-78"/>
              </a:rPr>
              <a:t>گزارش حاضر بر گرفته از گزارش فعاليت هيات مديره به مجمع عمومي ساليانه براي سال مالي منتهي به1404/09/30 ميباشد.</a:t>
            </a:r>
            <a:endParaRPr lang="en-US" sz="4000" dirty="0">
              <a:solidFill>
                <a:srgbClr val="0070C0"/>
              </a:solidFill>
              <a:cs typeface="B Nazani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70F107-40B7-C12A-2ADA-1B713D20864A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1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6478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71464" y="548680"/>
            <a:ext cx="10729192" cy="76404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000" b="1" kern="100" dirty="0">
                <a:latin typeface="Calibri" panose="020F0502020204030204" pitchFamily="34" charset="0"/>
                <a:cs typeface="B Nazanin" panose="00000400000000000000" pitchFamily="2" charset="-78"/>
              </a:rPr>
              <a:t>سهامداران ارجمند</a:t>
            </a:r>
            <a:endParaRPr lang="en-US" sz="2000" b="1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fa-I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هيأت مديره شركت پاكسان ضمن آرزوي قبولي طاعات و عبادات و تبريك عيد سعيد فطر، شهادت مظلومانه امام خامنه اي و جمعي از فرماندهان نيروهاي مسلح كشور و هموطنان عزيز، بخصوص شهداي دانش آموز مدرسه شجره طيبه ميناب را تسليت مي گويد و از خداوند سبحان، پيروزي جبهه حق و كشـور عـزيز ايران را مسئلت مي نمايد.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50000"/>
              </a:lnSpc>
              <a:spcAft>
                <a:spcPts val="800"/>
              </a:spcAft>
              <a:buNone/>
            </a:pPr>
            <a:r>
              <a:rPr lang="fa-I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در سال مالي گذشته با چالش هاي اقتصادي و نوسانات نرخ ارز، رشد چشمگير قيمت نهاده هاي توليد، بحران تامين نقدينگي، ناترازي انرژي و قيمت گذاري دستوري مواجه بوده ايم و در شرايطي كه دشمن صهيوني طي 12 روز با تجاوز به خاك ايران عزيز، فضاي كسب و كار را تحت تاثير قرار داد، تلاش بي وقفه تيم مديريتي و همكاران شركت پاكسان، با مديريت هوشمندانه موفق به حفظ ثبات در عمليات اجرايي گرديدند و فعاليت شركت بدون وقفه ادامه يافت و فصل جديدي با استعانت از ذات لايزال الهي، راهبري شركت هاي توسعه ملي، توسعه صنايع بهشهر و مديريت صنعت شوينده، در مسير توسعه و ثبات بر پايه­ي حكمراني حرفه اي و نگاه بلند مدت رقم خورده و با تمركز و بر اصول اقتصاد مقاومتي و تاكيد در افزايش كارايي و اثر بخشي، كاهش هزينه هاي توليد، بهينه سازي خريد و تامين مواد اوليه ، بهبود فروش و توليد محصولات جديد و گسترش مقاصد صادراتي در كنار توجه به معيشت كاركنان، افزايش انگيزه و مهارت كارگران و كاركنان و هم افزايي زنجيره تامين، توانستيم رشد 58 درصدي درآمدهاي عملياتي ، 59 درصدي سود ناويژه و 52 درصدص سود عملياتي را نسبت به دوره قبل محقق سازيم.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algn="just" rtl="1">
              <a:lnSpc>
                <a:spcPct val="150000"/>
              </a:lnSpc>
              <a:spcAft>
                <a:spcPts val="800"/>
              </a:spcAft>
            </a:pPr>
            <a:r>
              <a:rPr lang="fa-I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امروز، پاكسان با تكيه بر سرمايه انساني متخصص، نوسازي خطوط توليد و مديريت حرفه اي مسير خود را با تمركز بر پايداري عملياتي، سود‌آوري و توسعه هوشمندانه و با همراهي سهامداران، مديران و كاركنان اين مجموعه معظم ادامه مي­دهد و افق هاي روشن تري را پيش روي اين برند با سابقه قرار خواهد داد.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/>
            <a:endParaRPr lang="fa-IR" sz="2000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fa-IR" sz="2000" kern="100" dirty="0">
                <a:latin typeface="Calibri" panose="020F0502020204030204" pitchFamily="34" charset="0"/>
                <a:cs typeface="B Nazanin" panose="00000400000000000000" pitchFamily="2" charset="-78"/>
              </a:rPr>
              <a:t> </a:t>
            </a:r>
            <a:endParaRPr lang="en-US" sz="2000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5604" y="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384032" y="0"/>
            <a:ext cx="26887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500" dirty="0">
                <a:solidFill>
                  <a:srgbClr val="CC3300"/>
                </a:solidFill>
                <a:latin typeface="B Nazanin"/>
                <a:cs typeface="B Titr" pitchFamily="2" charset="-78"/>
              </a:rPr>
              <a:t>پيام هيأت مديره</a:t>
            </a:r>
            <a:endParaRPr lang="fa-IR" sz="2500" dirty="0">
              <a:solidFill>
                <a:prstClr val="black"/>
              </a:solidFill>
              <a:latin typeface="B Nazanin"/>
              <a:cs typeface="B Titr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D70C27-231F-430F-F88E-EBC24031C28C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2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869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7728" y="523221"/>
            <a:ext cx="10512200" cy="518757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algn="just" rtl="1">
              <a:lnSpc>
                <a:spcPct val="107000"/>
              </a:lnSpc>
              <a:spcAft>
                <a:spcPts val="800"/>
              </a:spcAft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cs typeface="B Nazanin" panose="00000400000000000000" pitchFamily="2" charset="-78"/>
              </a:rPr>
              <a:t>با اين حال فعاليت هاي اين شركت در بازارهاي داخلي به شرح ذيل تحت تأثير قرار گرفت :</a:t>
            </a:r>
          </a:p>
          <a:p>
            <a:pPr marL="68580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cs typeface="B Nazanin" panose="00000400000000000000" pitchFamily="2" charset="-78"/>
              </a:rPr>
              <a:t>افزايش مستمر قيمت مواد اوليه</a:t>
            </a:r>
            <a:endParaRPr lang="en-US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68580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cs typeface="B Nazanin" panose="00000400000000000000" pitchFamily="2" charset="-78"/>
              </a:rPr>
              <a:t>بي ثباتي بازار ارز كشور</a:t>
            </a:r>
          </a:p>
          <a:p>
            <a:pPr marL="68580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cs typeface="B Nazanin" panose="00000400000000000000" pitchFamily="2" charset="-78"/>
              </a:rPr>
              <a:t>عدم تخصيص ارز به مواد اوليه وارداتي به مقدار مورد نياز</a:t>
            </a:r>
            <a:endParaRPr lang="en-US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685800" indent="-342900" algn="just" rtl="1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cs typeface="B Nazanin" panose="00000400000000000000" pitchFamily="2" charset="-78"/>
              </a:rPr>
              <a:t>كاهش شديد قدرت خريد خانواده ها</a:t>
            </a:r>
            <a:endParaRPr lang="en-US" kern="100" dirty="0">
              <a:latin typeface="Calibri" panose="020F0502020204030204" pitchFamily="34" charset="0"/>
              <a:cs typeface="B Nazanin" panose="00000400000000000000" pitchFamily="2" charset="-78"/>
            </a:endParaRPr>
          </a:p>
          <a:p>
            <a:pPr marL="0" marR="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218440" algn="r"/>
              </a:tabLst>
            </a:pPr>
            <a:r>
              <a:rPr lang="fa-IR" b="1" kern="100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 ريسك هاي عمده مرتبط با فعاليت شركت :</a:t>
            </a: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ريسك نقدينگي</a:t>
            </a: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نوسانات نرخ ارز و فرآيند تخصيص آن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روند افزايشي قيمت مواد اوليه و نهاده هاي مورد نياز توليد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تغييرات ضوابط و مقررات داخل كشور</a:t>
            </a:r>
            <a:endParaRPr lang="fa-IR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قيمت محصولات جايگزيني رقباي خارجي</a:t>
            </a:r>
          </a:p>
          <a:p>
            <a:pPr marL="685800" marR="0" lvl="0" indent="-342900" algn="just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218440" algn="r"/>
              </a:tabLst>
            </a:pPr>
            <a:r>
              <a:rPr lang="fa-IR" kern="100" dirty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تطبيق ناشي از جنك تحميلي 12 روزه و جاري</a:t>
            </a:r>
            <a:endParaRPr lang="en-US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0" indent="0" algn="just" defTabSz="914400" rtl="1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18440" algn="r"/>
              </a:tabLst>
              <a:defRPr/>
            </a:pPr>
            <a:r>
              <a:rPr lang="en-US" sz="20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 </a:t>
            </a:r>
            <a:endParaRPr kumimoji="0" lang="en-US" sz="16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496" y="0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384032" y="0"/>
            <a:ext cx="268876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500" b="0" i="0" u="none" strike="noStrike" kern="1200" cap="none" spc="0" normalizeH="0" baseline="0" noProof="0" dirty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B Nazanin"/>
                <a:ea typeface="+mn-ea"/>
                <a:cs typeface="B Titr" pitchFamily="2" charset="-78"/>
              </a:rPr>
              <a:t>پيام هيأت مديره</a:t>
            </a:r>
            <a:endParaRPr kumimoji="0" lang="fa-IR" sz="2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 Nazanin"/>
              <a:ea typeface="+mn-ea"/>
              <a:cs typeface="B Titr" pitchFamily="2" charset="-7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DD244A-A344-58C2-DF04-419984838E73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3</a:t>
            </a:r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98105D-8A2C-2E54-A806-EBD5B5EB98B0}"/>
              </a:ext>
            </a:extLst>
          </p:cNvPr>
          <p:cNvSpPr txBox="1"/>
          <p:nvPr/>
        </p:nvSpPr>
        <p:spPr>
          <a:xfrm>
            <a:off x="1128416" y="5310685"/>
            <a:ext cx="10862732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457200" marR="0" lvl="0" indent="0" algn="just" defTabSz="914400" rtl="1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218440" algn="r"/>
              </a:tabLst>
              <a:defRPr/>
            </a:pPr>
            <a:r>
              <a:rPr kumimoji="0" lang="fa-IR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از شما گراميان دعوت مي كنيم گزارش هيأت مديره به مجمع عمومي عادي سال مالي منتهي به 1404/09/30 را ملاحظه فرماييد</a:t>
            </a:r>
            <a:r>
              <a:rPr kumimoji="0" lang="fa-IR" sz="20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kumimoji="0" lang="en-US" sz="20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616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9914" y="2666127"/>
            <a:ext cx="1368087" cy="5231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2500" b="0" dirty="0">
                <a:solidFill>
                  <a:srgbClr val="CC3300"/>
                </a:solidFill>
                <a:effectLst/>
                <a:cs typeface="B Titr" pitchFamily="2" charset="-78"/>
              </a:rPr>
              <a:t>چشم انداز</a:t>
            </a:r>
            <a:endParaRPr lang="en-US" sz="2500" b="0" dirty="0">
              <a:solidFill>
                <a:srgbClr val="CC3300"/>
              </a:solidFill>
              <a:effectLst/>
            </a:endParaRPr>
          </a:p>
        </p:txBody>
      </p:sp>
      <p:pic>
        <p:nvPicPr>
          <p:cNvPr id="9" name="Picture 2" descr="C:\Users\i.sheikhi\Desktop\Pax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ack or Previous 10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ction Button: End 11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ction Button: Beginning 12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9ABCD-15E5-48D5-B4E6-6D1E1D21E377}"/>
              </a:ext>
            </a:extLst>
          </p:cNvPr>
          <p:cNvSpPr/>
          <p:nvPr/>
        </p:nvSpPr>
        <p:spPr>
          <a:xfrm rot="5400000">
            <a:off x="5975334" y="2832057"/>
            <a:ext cx="5691746" cy="76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Titr" panose="00000700000000000000" pitchFamily="2" charset="-78"/>
              </a:rPr>
              <a:t>پيشگام در ايران و خوشنام در منطقه</a:t>
            </a:r>
            <a:endParaRPr lang="en-US" sz="2400" b="1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2ECEE24-F2D9-4947-B975-BA4032B1E47E}"/>
              </a:ext>
            </a:extLst>
          </p:cNvPr>
          <p:cNvSpPr/>
          <p:nvPr/>
        </p:nvSpPr>
        <p:spPr>
          <a:xfrm flipH="1">
            <a:off x="6908752" y="1124744"/>
            <a:ext cx="1535079" cy="720080"/>
          </a:xfrm>
          <a:prstGeom prst="rightArrow">
            <a:avLst/>
          </a:prstGeom>
          <a:solidFill>
            <a:srgbClr val="4F81BD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>
                <a:cs typeface="B Titr" panose="00000700000000000000" pitchFamily="2" charset="-78"/>
              </a:rPr>
              <a:t>پيشگام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AED3ACA4-B0BD-4C34-8CBE-47E7461F2391}"/>
              </a:ext>
            </a:extLst>
          </p:cNvPr>
          <p:cNvSpPr/>
          <p:nvPr/>
        </p:nvSpPr>
        <p:spPr>
          <a:xfrm flipH="1">
            <a:off x="6901572" y="4316750"/>
            <a:ext cx="1535078" cy="720080"/>
          </a:xfrm>
          <a:prstGeom prst="rightArrow">
            <a:avLst/>
          </a:prstGeom>
          <a:solidFill>
            <a:srgbClr val="4F81BD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b="1" dirty="0">
                <a:cs typeface="B Nazanin" panose="00000400000000000000" pitchFamily="2" charset="-78"/>
              </a:rPr>
              <a:t>خوشنام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BBF040E-F9E8-461D-B00B-C9377B502537}"/>
              </a:ext>
            </a:extLst>
          </p:cNvPr>
          <p:cNvSpPr/>
          <p:nvPr/>
        </p:nvSpPr>
        <p:spPr>
          <a:xfrm>
            <a:off x="6269106" y="912358"/>
            <a:ext cx="632467" cy="5150129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CSF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16980A-285A-4201-A82F-A664B89F2E58}"/>
              </a:ext>
            </a:extLst>
          </p:cNvPr>
          <p:cNvSpPr/>
          <p:nvPr/>
        </p:nvSpPr>
        <p:spPr>
          <a:xfrm>
            <a:off x="5056992" y="980728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تامين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900F04-78FB-4F6F-940D-5F1B05EC6175}"/>
              </a:ext>
            </a:extLst>
          </p:cNvPr>
          <p:cNvSpPr/>
          <p:nvPr/>
        </p:nvSpPr>
        <p:spPr>
          <a:xfrm>
            <a:off x="5056992" y="1632987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ظرفيت توليد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6C7D968-FEE3-4AC3-B016-FC4BC2B5CD4E}"/>
              </a:ext>
            </a:extLst>
          </p:cNvPr>
          <p:cNvSpPr/>
          <p:nvPr/>
        </p:nvSpPr>
        <p:spPr>
          <a:xfrm>
            <a:off x="5056692" y="2272024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خلق محصول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4814ADB-8F02-4C83-9C20-A49A70631214}"/>
              </a:ext>
            </a:extLst>
          </p:cNvPr>
          <p:cNvSpPr/>
          <p:nvPr/>
        </p:nvSpPr>
        <p:spPr>
          <a:xfrm>
            <a:off x="5059217" y="5478201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>
                <a:solidFill>
                  <a:schemeClr val="tx1"/>
                </a:solidFill>
                <a:cs typeface="B Nazanin" panose="00000400000000000000" pitchFamily="2" charset="-78"/>
              </a:rPr>
              <a:t>پرموشن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75FF7FC-4A6B-427C-9C7D-7E529E6E3BF1}"/>
              </a:ext>
            </a:extLst>
          </p:cNvPr>
          <p:cNvSpPr/>
          <p:nvPr/>
        </p:nvSpPr>
        <p:spPr>
          <a:xfrm>
            <a:off x="5056692" y="4825942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>
                <a:solidFill>
                  <a:schemeClr val="tx1"/>
                </a:solidFill>
                <a:cs typeface="B Nazanin" panose="00000400000000000000" pitchFamily="2" charset="-78"/>
              </a:rPr>
              <a:t>قيمت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97D7BDC-1421-4E7E-BE84-8501248163C1}"/>
              </a:ext>
            </a:extLst>
          </p:cNvPr>
          <p:cNvSpPr/>
          <p:nvPr/>
        </p:nvSpPr>
        <p:spPr>
          <a:xfrm>
            <a:off x="5056692" y="4201242"/>
            <a:ext cx="1183253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>
                <a:solidFill>
                  <a:schemeClr val="tx1"/>
                </a:solidFill>
                <a:cs typeface="B Nazanin" panose="00000400000000000000" pitchFamily="2" charset="-78"/>
              </a:rPr>
              <a:t>توزيع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54C5EA-E663-4A74-919E-BA66C2429B94}"/>
              </a:ext>
            </a:extLst>
          </p:cNvPr>
          <p:cNvSpPr/>
          <p:nvPr/>
        </p:nvSpPr>
        <p:spPr>
          <a:xfrm>
            <a:off x="5059091" y="3533523"/>
            <a:ext cx="1194300" cy="576064"/>
          </a:xfrm>
          <a:prstGeom prst="rect">
            <a:avLst/>
          </a:prstGeom>
          <a:gradFill>
            <a:gsLst>
              <a:gs pos="65000">
                <a:schemeClr val="accent1">
                  <a:tint val="18000"/>
                  <a:satMod val="120000"/>
                  <a:lumMod val="100000"/>
                </a:schemeClr>
              </a:gs>
              <a:gs pos="100000">
                <a:schemeClr val="accent1">
                  <a:tint val="40000"/>
                  <a:satMod val="100000"/>
                  <a:lumMod val="78000"/>
                </a:schemeClr>
              </a:gs>
            </a:gsLst>
            <a:lin ang="5400000" scaled="0"/>
          </a:gradFill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2000" b="1">
                <a:solidFill>
                  <a:schemeClr val="tx1"/>
                </a:solidFill>
                <a:cs typeface="B Nazanin" panose="00000400000000000000" pitchFamily="2" charset="-78"/>
              </a:rPr>
              <a:t>برند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0E7C1EC-BAA1-4F29-B81B-CAB9B2F43417}"/>
              </a:ext>
            </a:extLst>
          </p:cNvPr>
          <p:cNvSpPr/>
          <p:nvPr/>
        </p:nvSpPr>
        <p:spPr>
          <a:xfrm>
            <a:off x="2071772" y="923622"/>
            <a:ext cx="2922903" cy="1924467"/>
          </a:xfrm>
          <a:prstGeom prst="rect">
            <a:avLst/>
          </a:prstGeom>
          <a:gradFill flip="none" rotWithShape="1">
            <a:gsLst>
              <a:gs pos="0">
                <a:srgbClr val="799FCD">
                  <a:tint val="66000"/>
                  <a:satMod val="160000"/>
                </a:srgbClr>
              </a:gs>
              <a:gs pos="50000">
                <a:srgbClr val="799FCD">
                  <a:tint val="44500"/>
                  <a:satMod val="160000"/>
                </a:srgbClr>
              </a:gs>
              <a:gs pos="100000">
                <a:srgbClr val="799FCD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8950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Nazanin" panose="00000400000000000000" pitchFamily="2" charset="-78"/>
              </a:rPr>
              <a:t>دستيابي به حداكثري بازار قابل تسخير رقبا با محصولات نوآورانه</a:t>
            </a:r>
            <a:endParaRPr lang="en-US" sz="20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AA0A321-C1DF-4904-B0B1-EBE01B14B8EB}"/>
              </a:ext>
            </a:extLst>
          </p:cNvPr>
          <p:cNvSpPr/>
          <p:nvPr/>
        </p:nvSpPr>
        <p:spPr>
          <a:xfrm>
            <a:off x="2066752" y="3516936"/>
            <a:ext cx="2947058" cy="2520741"/>
          </a:xfrm>
          <a:prstGeom prst="rect">
            <a:avLst/>
          </a:prstGeom>
          <a:gradFill flip="none" rotWithShape="1">
            <a:gsLst>
              <a:gs pos="0">
                <a:srgbClr val="799FCD">
                  <a:tint val="66000"/>
                  <a:satMod val="160000"/>
                </a:srgbClr>
              </a:gs>
              <a:gs pos="50000">
                <a:srgbClr val="799FCD">
                  <a:tint val="44500"/>
                  <a:satMod val="160000"/>
                </a:srgbClr>
              </a:gs>
              <a:gs pos="100000">
                <a:srgbClr val="799FCD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8950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400" b="1" dirty="0">
                <a:solidFill>
                  <a:schemeClr val="tx1"/>
                </a:solidFill>
                <a:cs typeface="B Nazanin" panose="00000400000000000000" pitchFamily="2" charset="-78"/>
              </a:rPr>
              <a:t>دستيابي به انتخاب اول مشتريان</a:t>
            </a:r>
            <a:endParaRPr lang="en-US" sz="2400" b="1" dirty="0">
              <a:solidFill>
                <a:schemeClr val="tx1"/>
              </a:solidFill>
              <a:cs typeface="B Nazanin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88F51C-A9C7-A295-B10B-C78F6A9670F2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4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11148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23392" y="1362537"/>
            <a:ext cx="9579280" cy="470648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 rtl="1">
              <a:lnSpc>
                <a:spcPct val="125000"/>
              </a:lnSpc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با توجه به شعار "پاکسان به سلامت خانواده می­اندیشد" و با تكيه بر ارزشهاي سازماني ذيل :</a:t>
            </a:r>
          </a:p>
          <a:p>
            <a:pPr algn="just" rtl="1">
              <a:lnSpc>
                <a:spcPct val="125000"/>
              </a:lnSpc>
              <a:defRPr/>
            </a:pPr>
            <a:endParaRPr lang="fa-IR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صداقت و كرامت انساني</a:t>
            </a: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endParaRPr lang="en-US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مشاركت ومسئوليت پذيري</a:t>
            </a: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endParaRPr lang="en-US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مشتري مداري و تعهد اجتماعي</a:t>
            </a: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endParaRPr lang="en-US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عملكرد بهره ور و نتيجه گرايي</a:t>
            </a:r>
            <a:endParaRPr lang="en-US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  <a:p>
            <a:pPr algn="just" rtl="1">
              <a:lnSpc>
                <a:spcPct val="125000"/>
              </a:lnSpc>
              <a:defRPr/>
            </a:pP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مأموريت شركت پاكسان</a:t>
            </a:r>
            <a:r>
              <a:rPr lang="fa-IR" sz="2200" b="1" i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 </a:t>
            </a:r>
            <a:r>
              <a:rPr lang="fa-IR" sz="2200" b="1" dirty="0">
                <a:solidFill>
                  <a:prstClr val="black"/>
                </a:solidFill>
                <a:latin typeface="Trebuchet MS"/>
                <a:cs typeface="B Nazanin" pitchFamily="2" charset="-78"/>
              </a:rPr>
              <a:t>تأمین محصولات متنوع و با کیفیت برای پاکیزگی و سلامت جامعه مي باشد</a:t>
            </a:r>
          </a:p>
          <a:p>
            <a:pPr marL="285743" indent="-285743" algn="just" rtl="1">
              <a:lnSpc>
                <a:spcPct val="125000"/>
              </a:lnSpc>
              <a:buFont typeface="Wingdings" pitchFamily="2" charset="2"/>
              <a:buChar char="ü"/>
              <a:defRPr/>
            </a:pPr>
            <a:endParaRPr lang="en-US" sz="2200" b="1" dirty="0">
              <a:solidFill>
                <a:prstClr val="black"/>
              </a:solidFill>
              <a:latin typeface="Trebuchet MS"/>
              <a:cs typeface="B Nazanin" pitchFamily="2" charset="-78"/>
            </a:endParaRPr>
          </a:p>
        </p:txBody>
      </p:sp>
      <p:pic>
        <p:nvPicPr>
          <p:cNvPr id="9" name="Picture 2" descr="C:\Users\i.sheikhi\Desktop\Pax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ction Button: Forward or Next 9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1" name="Action Button: Back or Previous 10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2" name="Action Button: End 11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13" name="Action Button: Beginning 12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black"/>
              </a:solidFill>
              <a:latin typeface="Trebuchet M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BB1FB1-A264-E790-0A7B-4F13239C1201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5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038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671722"/>
              </p:ext>
            </p:extLst>
          </p:nvPr>
        </p:nvGraphicFramePr>
        <p:xfrm>
          <a:off x="3048000" y="933792"/>
          <a:ext cx="5928320" cy="3143280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4992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76580">
                <a:tc>
                  <a:txBody>
                    <a:bodyPr/>
                    <a:lstStyle/>
                    <a:p>
                      <a:pPr algn="ctr"/>
                      <a:r>
                        <a:rPr lang="fa-IR" sz="3000" b="0" dirty="0">
                          <a:cs typeface="B Nazanin" pitchFamily="2" charset="-78"/>
                        </a:rPr>
                        <a:t>فهرست مطالب</a:t>
                      </a:r>
                      <a:endParaRPr lang="en-US" sz="3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3000" b="0" dirty="0">
                          <a:cs typeface="B Nazanin" pitchFamily="2" charset="-78"/>
                        </a:rPr>
                        <a:t>رديف</a:t>
                      </a:r>
                      <a:endParaRPr lang="en-US" sz="3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340"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اعضاي هيأت</a:t>
                      </a:r>
                      <a:r>
                        <a:rPr lang="fa-IR" sz="2000" b="0" i="0" u="none" strike="noStrike" baseline="0" dirty="0">
                          <a:effectLst/>
                          <a:latin typeface="B Nazanin"/>
                          <a:cs typeface="B Nazanin" pitchFamily="2" charset="-78"/>
                        </a:rPr>
                        <a:t> مديره</a:t>
                      </a:r>
                      <a:endParaRPr lang="fa-IR" sz="20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0" dirty="0">
                          <a:cs typeface="B Nazanin" pitchFamily="2" charset="-78"/>
                        </a:rPr>
                        <a:t>1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340"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كلياتي درباره شركت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0" dirty="0">
                          <a:cs typeface="B Nazanin" pitchFamily="2" charset="-78"/>
                        </a:rPr>
                        <a:t>2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340"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سرمايه شركت و تركيب سهامداران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0" dirty="0">
                          <a:cs typeface="B Nazanin" pitchFamily="2" charset="-78"/>
                        </a:rPr>
                        <a:t>3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340"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گزارش تجزيه و تحليل ريسك شركت طي سال مالي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0" dirty="0">
                          <a:cs typeface="B Nazanin" pitchFamily="2" charset="-78"/>
                        </a:rPr>
                        <a:t>4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340"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 گزارشات مالي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2000" b="0" dirty="0">
                          <a:cs typeface="B Nazanin" pitchFamily="2" charset="-78"/>
                        </a:rPr>
                        <a:t>5</a:t>
                      </a:r>
                      <a:endParaRPr lang="en-US" sz="2000" b="0" dirty="0">
                        <a:cs typeface="B Nazanin" pitchFamily="2" charset="-78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9192344" y="6525344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Back or Previous 5">
            <a:hlinkClick r:id="" action="ppaction://hlinkshowjump?jump=previousslide" highlightClick="1"/>
          </p:cNvPr>
          <p:cNvSpPr/>
          <p:nvPr/>
        </p:nvSpPr>
        <p:spPr>
          <a:xfrm>
            <a:off x="8832304" y="6525344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End 7">
            <a:hlinkClick r:id="" action="ppaction://hlinkshowjump?jump=lastslide" highlightClick="1"/>
          </p:cNvPr>
          <p:cNvSpPr/>
          <p:nvPr/>
        </p:nvSpPr>
        <p:spPr>
          <a:xfrm>
            <a:off x="9552384" y="6525344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Beginning 8">
            <a:hlinkClick r:id="" action="ppaction://hlinkshowjump?jump=firstslide" highlightClick="1"/>
          </p:cNvPr>
          <p:cNvSpPr/>
          <p:nvPr/>
        </p:nvSpPr>
        <p:spPr>
          <a:xfrm>
            <a:off x="8472265" y="6525344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FB84F4-4CCE-8D8E-2AE0-C51D354C0810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6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44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995611"/>
              </p:ext>
            </p:extLst>
          </p:nvPr>
        </p:nvGraphicFramePr>
        <p:xfrm>
          <a:off x="1559496" y="1525787"/>
          <a:ext cx="9793088" cy="4286846"/>
        </p:xfrm>
        <a:graphic>
          <a:graphicData uri="http://schemas.openxmlformats.org/drawingml/2006/table">
            <a:tbl>
              <a:tblPr firstRow="1" bandRow="1">
                <a:effectLst/>
              </a:tblPr>
              <a:tblGrid>
                <a:gridCol w="19163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6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2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75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6785"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موظف/غیرموظف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 نماینده شخص حقوقي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سمت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fa-IR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 Nazanin"/>
                          <a:cs typeface="B Nazanin" pitchFamily="2" charset="-78"/>
                        </a:rPr>
                        <a:t>نام اعضای هیأت مدیره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  <a:solidFill>
                      <a:srgbClr val="E3A1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993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غيرموظف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آقاي سيد صدر الدين حسيني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رئیس هیأت مدیره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شركت سرمايه گذاري ساختمان گروه صنايع بهشهر تهران(سهامي عام)	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55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آقای شهريار محمدي راد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مدیر عامل و نائب رئيس</a:t>
                      </a:r>
                      <a:b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</a:br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هیأت مدیره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شرکت خدمات بيمه اي پوشش توسعه بهشهر(سهامي خاص)		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55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آقاي بيژن قنبري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عضو هیأت مدیره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شركت سرمايه گذاري گروه صنايع بهشهر ايران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355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آقاي حسين حاجي پورفرد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78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20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  <a:p>
                      <a:pPr marL="0" marR="0" lvl="0" indent="0" algn="ctr" defTabSz="914378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عضو هیأت مدیره</a:t>
                      </a:r>
                    </a:p>
                    <a:p>
                      <a:pPr algn="ctr" rtl="1" fontAlgn="ctr"/>
                      <a:endParaRPr lang="fa-IR" sz="2000" b="0" i="0" u="none" strike="noStrike" dirty="0">
                        <a:effectLst/>
                        <a:latin typeface="B Nazanin"/>
                        <a:cs typeface="B Nazanin" pitchFamily="2" charset="-78"/>
                      </a:endParaRP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شركت قند نيشابور(سهامي عام)	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155556711"/>
                  </a:ext>
                </a:extLst>
              </a:tr>
              <a:tr h="693556"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 غيرموظف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 dirty="0">
                          <a:effectLst/>
                          <a:latin typeface="B Nazanin"/>
                          <a:cs typeface="B Nazanin" pitchFamily="2" charset="-78"/>
                        </a:rPr>
                        <a:t>خانم نازيلا آصفي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fa-IR" sz="2000" b="0" i="0" u="none" strike="noStrike">
                          <a:effectLst/>
                          <a:latin typeface="B Nazanin"/>
                          <a:cs typeface="B Nazanin" pitchFamily="2" charset="-78"/>
                        </a:rPr>
                        <a:t>عضو هیأت مدیره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fa-IR" sz="2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B Nazanin" panose="00000400000000000000" pitchFamily="2" charset="-78"/>
                          <a:ea typeface="+mn-ea"/>
                          <a:cs typeface="B Nazanin" pitchFamily="2" charset="-78"/>
                        </a:rPr>
                        <a:t>شرکت مديريت صنعت قندتوسعه صنايع بهشهر(سهامي عام)</a:t>
                      </a:r>
                    </a:p>
                  </a:txBody>
                  <a:tcPr marL="0" marR="0" marT="0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545487133"/>
                  </a:ext>
                </a:extLst>
              </a:tr>
            </a:tbl>
          </a:graphicData>
        </a:graphic>
      </p:graphicFrame>
      <p:pic>
        <p:nvPicPr>
          <p:cNvPr id="7" name="Picture 2" descr="C:\Users\i.sheikhi\Desktop\Pax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2344" y="44626"/>
            <a:ext cx="1440160" cy="648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999657" y="80447"/>
            <a:ext cx="5472608" cy="1065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2200" dirty="0">
                <a:solidFill>
                  <a:srgbClr val="CC3300"/>
                </a:solidFill>
                <a:latin typeface="B Nazanin"/>
                <a:cs typeface="B Titr" pitchFamily="2" charset="-78"/>
              </a:rPr>
              <a:t>مجمع عمومي عادي ساليانه صاحبان سهام</a:t>
            </a:r>
            <a:br>
              <a:rPr lang="fa-IR" sz="2200" dirty="0">
                <a:solidFill>
                  <a:srgbClr val="CC3300"/>
                </a:solidFill>
                <a:latin typeface="B Nazanin"/>
                <a:cs typeface="B Titr" pitchFamily="2" charset="-78"/>
              </a:rPr>
            </a:br>
            <a:r>
              <a:rPr lang="fa-IR" sz="2200" dirty="0">
                <a:solidFill>
                  <a:srgbClr val="CC3300"/>
                </a:solidFill>
                <a:latin typeface="B Nazanin"/>
                <a:cs typeface="B Titr" pitchFamily="2" charset="-78"/>
              </a:rPr>
              <a:t>شركت پاكسان(سهامي عام)</a:t>
            </a:r>
            <a:endParaRPr lang="en-US" sz="2200" dirty="0"/>
          </a:p>
        </p:txBody>
      </p:sp>
      <p:sp>
        <p:nvSpPr>
          <p:cNvPr id="13" name="Action Button: Forward or Next 12">
            <a:hlinkClick r:id="" action="ppaction://hlinkshowjump?jump=nextslide" highlightClick="1"/>
          </p:cNvPr>
          <p:cNvSpPr/>
          <p:nvPr/>
        </p:nvSpPr>
        <p:spPr>
          <a:xfrm>
            <a:off x="9192344" y="6597352"/>
            <a:ext cx="288000" cy="180000"/>
          </a:xfrm>
          <a:prstGeom prst="actionButtonForwardNex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Back or Previous 13">
            <a:hlinkClick r:id="" action="ppaction://hlinkshowjump?jump=previousslide" highlightClick="1"/>
          </p:cNvPr>
          <p:cNvSpPr/>
          <p:nvPr/>
        </p:nvSpPr>
        <p:spPr>
          <a:xfrm>
            <a:off x="8832304" y="6597352"/>
            <a:ext cx="288000" cy="180000"/>
          </a:xfrm>
          <a:prstGeom prst="actionButtonBackPreviou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End 14">
            <a:hlinkClick r:id="" action="ppaction://hlinkshowjump?jump=lastslide" highlightClick="1"/>
          </p:cNvPr>
          <p:cNvSpPr/>
          <p:nvPr/>
        </p:nvSpPr>
        <p:spPr>
          <a:xfrm>
            <a:off x="9552384" y="6597352"/>
            <a:ext cx="288000" cy="180000"/>
          </a:xfrm>
          <a:prstGeom prst="actionButtonEn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Beginning 15">
            <a:hlinkClick r:id="" action="ppaction://hlinkshowjump?jump=firstslide" highlightClick="1"/>
          </p:cNvPr>
          <p:cNvSpPr/>
          <p:nvPr/>
        </p:nvSpPr>
        <p:spPr>
          <a:xfrm>
            <a:off x="8472265" y="6597352"/>
            <a:ext cx="288032" cy="180000"/>
          </a:xfrm>
          <a:prstGeom prst="actionButtonBeginning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0541068-559A-785F-A4C9-4CC6ECF7CB4B}"/>
              </a:ext>
            </a:extLst>
          </p:cNvPr>
          <p:cNvSpPr txBox="1"/>
          <p:nvPr/>
        </p:nvSpPr>
        <p:spPr>
          <a:xfrm>
            <a:off x="623392" y="61560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>
                <a:cs typeface="B Nazanin" panose="00000400000000000000" pitchFamily="2" charset="-78"/>
              </a:rPr>
              <a:t>7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336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theme/theme1.xml><?xml version="1.0" encoding="utf-8"?>
<a:theme xmlns:a="http://schemas.openxmlformats.org/drawingml/2006/main" name="Slipstream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Civic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93562</TotalTime>
  <Words>2571</Words>
  <Application>Microsoft Office PowerPoint</Application>
  <PresentationFormat>Widescreen</PresentationFormat>
  <Paragraphs>787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40" baseType="lpstr">
      <vt:lpstr>B Davat</vt:lpstr>
      <vt:lpstr>B Nazanin</vt:lpstr>
      <vt:lpstr>B Roya</vt:lpstr>
      <vt:lpstr>B Titr</vt:lpstr>
      <vt:lpstr>Bnazanin</vt:lpstr>
      <vt:lpstr>Calibri</vt:lpstr>
      <vt:lpstr>Georgia</vt:lpstr>
      <vt:lpstr>Symbol</vt:lpstr>
      <vt:lpstr>Times New Roman</vt:lpstr>
      <vt:lpstr>Trebuchet MS</vt:lpstr>
      <vt:lpstr>Wingdings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چشم انداز</vt:lpstr>
      <vt:lpstr>PowerPoint Presentation</vt:lpstr>
      <vt:lpstr>PowerPoint Presentation</vt:lpstr>
      <vt:lpstr>PowerPoint Presentation</vt:lpstr>
      <vt:lpstr>PowerPoint Presentation</vt:lpstr>
      <vt:lpstr>كلياتي درباره شركت</vt:lpstr>
      <vt:lpstr>سرمايه شركت:</vt:lpstr>
      <vt:lpstr>ترکیب سهامدارن: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taheri</dc:creator>
  <cp:lastModifiedBy>majid taghyar</cp:lastModifiedBy>
  <cp:revision>739</cp:revision>
  <cp:lastPrinted>2026-03-17T10:23:08Z</cp:lastPrinted>
  <dcterms:created xsi:type="dcterms:W3CDTF">2019-02-11T07:51:52Z</dcterms:created>
  <dcterms:modified xsi:type="dcterms:W3CDTF">2026-03-17T11:29:33Z</dcterms:modified>
</cp:coreProperties>
</file>